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3" r:id="rId2"/>
    <p:sldId id="327" r:id="rId3"/>
    <p:sldId id="258" r:id="rId4"/>
    <p:sldId id="259" r:id="rId5"/>
    <p:sldId id="328" r:id="rId6"/>
    <p:sldId id="300" r:id="rId7"/>
    <p:sldId id="295" r:id="rId8"/>
    <p:sldId id="301" r:id="rId9"/>
    <p:sldId id="302" r:id="rId10"/>
    <p:sldId id="309" r:id="rId11"/>
    <p:sldId id="304" r:id="rId12"/>
    <p:sldId id="306" r:id="rId13"/>
    <p:sldId id="307" r:id="rId14"/>
    <p:sldId id="326" r:id="rId15"/>
    <p:sldId id="296" r:id="rId16"/>
    <p:sldId id="308" r:id="rId17"/>
    <p:sldId id="311" r:id="rId18"/>
    <p:sldId id="312" r:id="rId19"/>
    <p:sldId id="313" r:id="rId20"/>
    <p:sldId id="314" r:id="rId21"/>
    <p:sldId id="315" r:id="rId22"/>
    <p:sldId id="317" r:id="rId23"/>
    <p:sldId id="318" r:id="rId24"/>
    <p:sldId id="329" r:id="rId25"/>
    <p:sldId id="330" r:id="rId26"/>
    <p:sldId id="331" r:id="rId27"/>
    <p:sldId id="297" r:id="rId28"/>
    <p:sldId id="320" r:id="rId29"/>
    <p:sldId id="321" r:id="rId30"/>
    <p:sldId id="322" r:id="rId31"/>
    <p:sldId id="323" r:id="rId32"/>
    <p:sldId id="294" r:id="rId33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62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953805E-AE53-43B6-86CA-AC79EFAC43EA}" type="datetime1">
              <a:rPr lang="zh-CN" altLang="en-US"/>
              <a:pPr>
                <a:defRPr/>
              </a:pPr>
              <a:t>2020/10/23</a:t>
            </a:fld>
            <a:endParaRPr lang="zh-CN" altLang="en-US" sz="1200"/>
          </a:p>
        </p:txBody>
      </p:sp>
      <p:sp>
        <p:nvSpPr>
          <p:cNvPr id="1028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</a:p>
          <a:p>
            <a:pPr>
              <a:defRPr/>
            </a:pPr>
            <a:r>
              <a:rPr lang="zh-CN" altLang="en-US" smtClean="0"/>
              <a:t>第二级</a:t>
            </a:r>
          </a:p>
          <a:p>
            <a:pPr>
              <a:defRPr/>
            </a:pPr>
            <a:r>
              <a:rPr lang="zh-CN" altLang="en-US" smtClean="0"/>
              <a:t>第三级</a:t>
            </a:r>
          </a:p>
          <a:p>
            <a:pPr>
              <a:defRPr/>
            </a:pPr>
            <a:r>
              <a:rPr lang="zh-CN" altLang="en-US" smtClean="0"/>
              <a:t>第四级</a:t>
            </a:r>
          </a:p>
          <a:p>
            <a:pPr>
              <a:defRPr/>
            </a:pPr>
            <a:r>
              <a:rPr lang="zh-CN" altLang="en-US" smtClean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BD0B325-9A12-4906-8FFA-B9F2E070951A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6753939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388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80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413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0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89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069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75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0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98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51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78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844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0.10.10.71:7100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zhuanlan.zhihu.com/p/49193525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erhome.com/topics/3711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irtest.doc.io.netease.com/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等腰三角形 3"/>
          <p:cNvSpPr>
            <a:spLocks noChangeArrowheads="1"/>
          </p:cNvSpPr>
          <p:nvPr/>
        </p:nvSpPr>
        <p:spPr bwMode="auto">
          <a:xfrm flipV="1">
            <a:off x="180525" y="-6350"/>
            <a:ext cx="4535487" cy="3919538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25400">
            <a:solidFill>
              <a:srgbClr val="00B0F0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等腰三角形 18"/>
          <p:cNvSpPr>
            <a:spLocks noChangeArrowheads="1"/>
          </p:cNvSpPr>
          <p:nvPr/>
        </p:nvSpPr>
        <p:spPr bwMode="auto">
          <a:xfrm>
            <a:off x="1815650" y="3908425"/>
            <a:ext cx="1265237" cy="1244600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25400">
            <a:solidFill>
              <a:srgbClr val="00B0F0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TextBox 19"/>
          <p:cNvSpPr>
            <a:spLocks noChangeArrowheads="1"/>
          </p:cNvSpPr>
          <p:nvPr/>
        </p:nvSpPr>
        <p:spPr bwMode="auto">
          <a:xfrm>
            <a:off x="6732180" y="3723846"/>
            <a:ext cx="216099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岳 静</a:t>
            </a:r>
            <a:r>
              <a:rPr lang="en-US" altLang="zh-CN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2020</a:t>
            </a:r>
            <a:r>
              <a:rPr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TextBox 21"/>
          <p:cNvSpPr>
            <a:spLocks noChangeArrowheads="1"/>
          </p:cNvSpPr>
          <p:nvPr/>
        </p:nvSpPr>
        <p:spPr bwMode="auto">
          <a:xfrm>
            <a:off x="3779934" y="2127532"/>
            <a:ext cx="5688474" cy="96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80" name="Armik-Red Roses.mp3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-11176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0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1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8" dur="500" tmFilter="0, 0; .2, .5; .8, .5; 1, 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0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251"/>
                            </p:stCondLst>
                            <p:childTnLst>
                              <p:par>
                                <p:cTn id="2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2" dur="500" tmFilter="0, 0; .2, .5; .8, .5; 1, 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0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751"/>
                            </p:stCondLst>
                            <p:childTnLst>
                              <p:par>
                                <p:cTn id="2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901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5">
                <p:cTn id="35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80"/>
                </p:tgtEl>
              </p:cMediaNode>
            </p:audio>
          </p:childTnLst>
        </p:cTn>
      </p:par>
    </p:tnLst>
    <p:bldLst>
      <p:bldP spid="3074" grpId="0" bldLvl="0" animBg="1" autoUpdateAnimBg="0"/>
      <p:bldP spid="3075" grpId="0" bldLvl="0" animBg="1" autoUpdateAnimBg="0"/>
      <p:bldP spid="3075" grpId="1" bldLvl="0" animBg="1" autoUpdateAnimBg="0"/>
      <p:bldP spid="3075" grpId="2" bldLvl="0" animBg="1" autoUpdateAnimBg="0"/>
      <p:bldP spid="3076" grpId="0" bldLvl="0" autoUpdateAnimBg="0"/>
      <p:bldP spid="3078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19591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STF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云测平台搭建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" name="矩形 18"/>
          <p:cNvSpPr>
            <a:spLocks noChangeArrowheads="1"/>
          </p:cNvSpPr>
          <p:nvPr/>
        </p:nvSpPr>
        <p:spPr bwMode="auto">
          <a:xfrm>
            <a:off x="1110616" y="779049"/>
            <a:ext cx="24533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Docker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搭建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STF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115112" y="1186755"/>
            <a:ext cx="468099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>
                <a:latin typeface="+mn-ea"/>
                <a:ea typeface="+mn-ea"/>
              </a:rPr>
              <a:t>1</a:t>
            </a:r>
            <a:r>
              <a:rPr lang="en-US" altLang="zh-CN" sz="1400" b="1" dirty="0" smtClean="0">
                <a:latin typeface="+mn-ea"/>
                <a:ea typeface="+mn-ea"/>
              </a:rPr>
              <a:t>.</a:t>
            </a:r>
            <a:r>
              <a:rPr lang="zh-CN" altLang="en-US" sz="1400" b="1" dirty="0" smtClean="0">
                <a:latin typeface="+mn-ea"/>
                <a:ea typeface="+mn-ea"/>
              </a:rPr>
              <a:t>拉</a:t>
            </a:r>
            <a:r>
              <a:rPr lang="zh-CN" altLang="en-US" sz="1400" b="1" dirty="0">
                <a:latin typeface="+mn-ea"/>
                <a:ea typeface="+mn-ea"/>
              </a:rPr>
              <a:t>取镜像</a:t>
            </a:r>
          </a:p>
          <a:p>
            <a:r>
              <a:rPr lang="en-US" altLang="zh-CN" sz="1400" dirty="0" err="1">
                <a:latin typeface="+mn-ea"/>
                <a:ea typeface="+mn-ea"/>
              </a:rPr>
              <a:t>docker</a:t>
            </a:r>
            <a:r>
              <a:rPr lang="en-US" altLang="zh-CN" sz="1400" dirty="0">
                <a:latin typeface="+mn-ea"/>
                <a:ea typeface="+mn-ea"/>
              </a:rPr>
              <a:t> pull </a:t>
            </a:r>
            <a:r>
              <a:rPr lang="en-US" altLang="zh-CN" sz="1400" dirty="0" err="1">
                <a:latin typeface="+mn-ea"/>
                <a:ea typeface="+mn-ea"/>
              </a:rPr>
              <a:t>openstf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  <a:r>
              <a:rPr lang="en-US" altLang="zh-CN" sz="1400" dirty="0" err="1">
                <a:latin typeface="+mn-ea"/>
                <a:ea typeface="+mn-ea"/>
              </a:rPr>
              <a:t>stf:latest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</a:p>
          <a:p>
            <a:r>
              <a:rPr lang="en-US" altLang="zh-CN" sz="1400" dirty="0" err="1">
                <a:latin typeface="+mn-ea"/>
                <a:ea typeface="+mn-ea"/>
              </a:rPr>
              <a:t>docker</a:t>
            </a:r>
            <a:r>
              <a:rPr lang="en-US" altLang="zh-CN" sz="1400" dirty="0">
                <a:latin typeface="+mn-ea"/>
                <a:ea typeface="+mn-ea"/>
              </a:rPr>
              <a:t> pull </a:t>
            </a:r>
            <a:r>
              <a:rPr lang="en-US" altLang="zh-CN" sz="1400" dirty="0" err="1">
                <a:latin typeface="+mn-ea"/>
                <a:ea typeface="+mn-ea"/>
              </a:rPr>
              <a:t>sorccu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  <a:r>
              <a:rPr lang="en-US" altLang="zh-CN" sz="1400" dirty="0" err="1">
                <a:latin typeface="+mn-ea"/>
                <a:ea typeface="+mn-ea"/>
              </a:rPr>
              <a:t>adb:latest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 err="1">
                <a:latin typeface="+mn-ea"/>
                <a:ea typeface="+mn-ea"/>
              </a:rPr>
              <a:t>docker</a:t>
            </a:r>
            <a:r>
              <a:rPr lang="en-US" altLang="zh-CN" sz="1400" dirty="0">
                <a:latin typeface="+mn-ea"/>
                <a:ea typeface="+mn-ea"/>
              </a:rPr>
              <a:t> pull </a:t>
            </a:r>
            <a:r>
              <a:rPr lang="en-US" altLang="zh-CN" sz="1400" dirty="0" err="1">
                <a:latin typeface="+mn-ea"/>
                <a:ea typeface="+mn-ea"/>
              </a:rPr>
              <a:t>rethinkdb:latest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</a:p>
          <a:p>
            <a:r>
              <a:rPr lang="en-US" altLang="zh-CN" sz="1400" dirty="0" err="1">
                <a:latin typeface="+mn-ea"/>
                <a:ea typeface="+mn-ea"/>
              </a:rPr>
              <a:t>docker</a:t>
            </a:r>
            <a:r>
              <a:rPr lang="en-US" altLang="zh-CN" sz="1400" dirty="0">
                <a:latin typeface="+mn-ea"/>
                <a:ea typeface="+mn-ea"/>
              </a:rPr>
              <a:t> pull </a:t>
            </a:r>
            <a:r>
              <a:rPr lang="en-US" altLang="zh-CN" sz="1400" dirty="0" err="1">
                <a:latin typeface="+mn-ea"/>
                <a:ea typeface="+mn-ea"/>
              </a:rPr>
              <a:t>openstf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  <a:r>
              <a:rPr lang="en-US" altLang="zh-CN" sz="1400" dirty="0" err="1">
                <a:latin typeface="+mn-ea"/>
                <a:ea typeface="+mn-ea"/>
              </a:rPr>
              <a:t>ambassador:latest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 err="1">
                <a:latin typeface="+mn-ea"/>
                <a:ea typeface="+mn-ea"/>
              </a:rPr>
              <a:t>docker</a:t>
            </a:r>
            <a:r>
              <a:rPr lang="en-US" altLang="zh-CN" sz="1400" dirty="0">
                <a:latin typeface="+mn-ea"/>
                <a:ea typeface="+mn-ea"/>
              </a:rPr>
              <a:t> pull </a:t>
            </a:r>
            <a:r>
              <a:rPr lang="en-US" altLang="zh-CN" sz="1400" dirty="0" err="1">
                <a:latin typeface="+mn-ea"/>
                <a:ea typeface="+mn-ea"/>
              </a:rPr>
              <a:t>nginx:latest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endParaRPr lang="zh-CN" altLang="en-US" sz="1400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25" y="2595513"/>
            <a:ext cx="70008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5605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19591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STF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云测平台搭建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971700" y="686160"/>
            <a:ext cx="7560630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 smtClean="0">
                <a:latin typeface="+mn-ea"/>
                <a:ea typeface="+mn-ea"/>
              </a:rPr>
              <a:t>2.</a:t>
            </a:r>
            <a:r>
              <a:rPr lang="zh-CN" altLang="en-US" sz="1400" b="1" dirty="0" smtClean="0">
                <a:latin typeface="+mn-ea"/>
                <a:ea typeface="+mn-ea"/>
              </a:rPr>
              <a:t>创建并启动容器</a:t>
            </a:r>
            <a:endParaRPr lang="zh-CN" altLang="en-US" sz="1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+mn-ea"/>
                <a:ea typeface="+mn-ea"/>
              </a:rPr>
              <a:t>#</a:t>
            </a:r>
            <a:r>
              <a:rPr lang="zh-CN" altLang="en-US" sz="1400" dirty="0" smtClean="0">
                <a:latin typeface="+mn-ea"/>
                <a:ea typeface="+mn-ea"/>
              </a:rPr>
              <a:t>启动数据库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+mn-ea"/>
                <a:ea typeface="+mn-ea"/>
              </a:rPr>
              <a:t>docker</a:t>
            </a:r>
            <a:r>
              <a:rPr lang="en-US" altLang="zh-CN" sz="1400" dirty="0" smtClean="0">
                <a:latin typeface="+mn-ea"/>
                <a:ea typeface="+mn-ea"/>
              </a:rPr>
              <a:t> </a:t>
            </a:r>
            <a:r>
              <a:rPr lang="en-US" altLang="zh-CN" sz="1400" dirty="0">
                <a:latin typeface="+mn-ea"/>
                <a:ea typeface="+mn-ea"/>
              </a:rPr>
              <a:t>run -d --name </a:t>
            </a:r>
            <a:r>
              <a:rPr lang="en-US" altLang="zh-CN" sz="1400" dirty="0" err="1">
                <a:latin typeface="+mn-ea"/>
                <a:ea typeface="+mn-ea"/>
              </a:rPr>
              <a:t>rethinkdb</a:t>
            </a:r>
            <a:r>
              <a:rPr lang="en-US" altLang="zh-CN" sz="1400" dirty="0">
                <a:latin typeface="+mn-ea"/>
                <a:ea typeface="+mn-ea"/>
              </a:rPr>
              <a:t> -v /</a:t>
            </a:r>
            <a:r>
              <a:rPr lang="en-US" altLang="zh-CN" sz="1400" dirty="0" err="1">
                <a:latin typeface="+mn-ea"/>
                <a:ea typeface="+mn-ea"/>
              </a:rPr>
              <a:t>srv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  <a:r>
              <a:rPr lang="en-US" altLang="zh-CN" sz="1400" dirty="0" err="1">
                <a:latin typeface="+mn-ea"/>
                <a:ea typeface="+mn-ea"/>
              </a:rPr>
              <a:t>rethinkdb</a:t>
            </a:r>
            <a:r>
              <a:rPr lang="en-US" altLang="zh-CN" sz="1400" dirty="0">
                <a:latin typeface="+mn-ea"/>
                <a:ea typeface="+mn-ea"/>
              </a:rPr>
              <a:t>:/data --net host </a:t>
            </a:r>
            <a:r>
              <a:rPr lang="en-US" altLang="zh-CN" sz="1400" dirty="0" err="1">
                <a:latin typeface="+mn-ea"/>
                <a:ea typeface="+mn-ea"/>
              </a:rPr>
              <a:t>rethinkdb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rethinkdb</a:t>
            </a:r>
            <a:r>
              <a:rPr lang="en-US" altLang="zh-CN" sz="1400" dirty="0">
                <a:latin typeface="+mn-ea"/>
                <a:ea typeface="+mn-ea"/>
              </a:rPr>
              <a:t> --bind all --cache-size 8192 --http-port 8090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  <a:ea typeface="+mn-ea"/>
              </a:rPr>
              <a:t># </a:t>
            </a:r>
            <a:r>
              <a:rPr lang="zh-CN" altLang="en-US" sz="1400" dirty="0">
                <a:latin typeface="+mn-ea"/>
                <a:ea typeface="+mn-ea"/>
              </a:rPr>
              <a:t>启动</a:t>
            </a:r>
            <a:r>
              <a:rPr lang="en-US" altLang="zh-CN" sz="1400" dirty="0" err="1">
                <a:latin typeface="+mn-ea"/>
                <a:ea typeface="+mn-ea"/>
              </a:rPr>
              <a:t>adb</a:t>
            </a:r>
            <a:r>
              <a:rPr lang="en-US" altLang="zh-CN" sz="1400" dirty="0">
                <a:latin typeface="+mn-ea"/>
                <a:ea typeface="+mn-ea"/>
              </a:rPr>
              <a:t> service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+mn-ea"/>
                <a:ea typeface="+mn-ea"/>
              </a:rPr>
              <a:t>docker</a:t>
            </a:r>
            <a:r>
              <a:rPr lang="en-US" altLang="zh-CN" sz="1400" dirty="0">
                <a:latin typeface="+mn-ea"/>
                <a:ea typeface="+mn-ea"/>
              </a:rPr>
              <a:t> run -d --name </a:t>
            </a:r>
            <a:r>
              <a:rPr lang="en-US" altLang="zh-CN" sz="1400" dirty="0" err="1">
                <a:latin typeface="+mn-ea"/>
                <a:ea typeface="+mn-ea"/>
              </a:rPr>
              <a:t>adbd</a:t>
            </a:r>
            <a:r>
              <a:rPr lang="en-US" altLang="zh-CN" sz="1400" dirty="0">
                <a:latin typeface="+mn-ea"/>
                <a:ea typeface="+mn-ea"/>
              </a:rPr>
              <a:t> --privileged -v /</a:t>
            </a:r>
            <a:r>
              <a:rPr lang="en-US" altLang="zh-CN" sz="1400" dirty="0" err="1">
                <a:latin typeface="+mn-ea"/>
                <a:ea typeface="+mn-ea"/>
              </a:rPr>
              <a:t>dev</a:t>
            </a:r>
            <a:r>
              <a:rPr lang="en-US" altLang="zh-CN" sz="1400" dirty="0">
                <a:latin typeface="+mn-ea"/>
                <a:ea typeface="+mn-ea"/>
              </a:rPr>
              <a:t>/bus/</a:t>
            </a:r>
            <a:r>
              <a:rPr lang="en-US" altLang="zh-CN" sz="1400" dirty="0" err="1">
                <a:latin typeface="+mn-ea"/>
                <a:ea typeface="+mn-ea"/>
              </a:rPr>
              <a:t>usb</a:t>
            </a:r>
            <a:r>
              <a:rPr lang="en-US" altLang="zh-CN" sz="1400" dirty="0">
                <a:latin typeface="+mn-ea"/>
                <a:ea typeface="+mn-ea"/>
              </a:rPr>
              <a:t>:/</a:t>
            </a:r>
            <a:r>
              <a:rPr lang="en-US" altLang="zh-CN" sz="1400" dirty="0" err="1">
                <a:latin typeface="+mn-ea"/>
                <a:ea typeface="+mn-ea"/>
              </a:rPr>
              <a:t>dev</a:t>
            </a:r>
            <a:r>
              <a:rPr lang="en-US" altLang="zh-CN" sz="1400" dirty="0">
                <a:latin typeface="+mn-ea"/>
                <a:ea typeface="+mn-ea"/>
              </a:rPr>
              <a:t>/bus/</a:t>
            </a:r>
            <a:r>
              <a:rPr lang="en-US" altLang="zh-CN" sz="1400" dirty="0" err="1">
                <a:latin typeface="+mn-ea"/>
                <a:ea typeface="+mn-ea"/>
              </a:rPr>
              <a:t>usb</a:t>
            </a:r>
            <a:r>
              <a:rPr lang="en-US" altLang="zh-CN" sz="1400" dirty="0">
                <a:latin typeface="+mn-ea"/>
                <a:ea typeface="+mn-ea"/>
              </a:rPr>
              <a:t> --net host </a:t>
            </a:r>
            <a:r>
              <a:rPr lang="en-US" altLang="zh-CN" sz="1400" dirty="0" err="1">
                <a:latin typeface="+mn-ea"/>
                <a:ea typeface="+mn-ea"/>
              </a:rPr>
              <a:t>sorccu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  <a:r>
              <a:rPr lang="en-US" altLang="zh-CN" sz="1400" dirty="0" err="1">
                <a:latin typeface="+mn-ea"/>
                <a:ea typeface="+mn-ea"/>
              </a:rPr>
              <a:t>adb:latest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  <a:ea typeface="+mn-ea"/>
              </a:rPr>
              <a:t># </a:t>
            </a:r>
            <a:r>
              <a:rPr lang="zh-CN" altLang="en-US" sz="1400" dirty="0">
                <a:latin typeface="+mn-ea"/>
                <a:ea typeface="+mn-ea"/>
              </a:rPr>
              <a:t>启动</a:t>
            </a:r>
            <a:r>
              <a:rPr lang="en-US" altLang="zh-CN" sz="1400" dirty="0" err="1">
                <a:latin typeface="+mn-ea"/>
                <a:ea typeface="+mn-ea"/>
              </a:rPr>
              <a:t>stf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+mn-ea"/>
                <a:ea typeface="+mn-ea"/>
              </a:rPr>
              <a:t>docker</a:t>
            </a:r>
            <a:r>
              <a:rPr lang="en-US" altLang="zh-CN" sz="1400" dirty="0">
                <a:latin typeface="+mn-ea"/>
                <a:ea typeface="+mn-ea"/>
              </a:rPr>
              <a:t> run -d --name </a:t>
            </a:r>
            <a:r>
              <a:rPr lang="en-US" altLang="zh-CN" sz="1400" dirty="0" err="1">
                <a:latin typeface="+mn-ea"/>
                <a:ea typeface="+mn-ea"/>
              </a:rPr>
              <a:t>stf</a:t>
            </a:r>
            <a:r>
              <a:rPr lang="en-US" altLang="zh-CN" sz="1400" dirty="0">
                <a:latin typeface="+mn-ea"/>
                <a:ea typeface="+mn-ea"/>
              </a:rPr>
              <a:t> --net host </a:t>
            </a:r>
            <a:r>
              <a:rPr lang="en-US" altLang="zh-CN" sz="1400" dirty="0" err="1">
                <a:latin typeface="+mn-ea"/>
                <a:ea typeface="+mn-ea"/>
              </a:rPr>
              <a:t>openstf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  <a:r>
              <a:rPr lang="en-US" altLang="zh-CN" sz="1400" dirty="0" err="1">
                <a:latin typeface="+mn-ea"/>
                <a:ea typeface="+mn-ea"/>
              </a:rPr>
              <a:t>stf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stf</a:t>
            </a:r>
            <a:r>
              <a:rPr lang="en-US" altLang="zh-CN" sz="1400" dirty="0">
                <a:latin typeface="+mn-ea"/>
                <a:ea typeface="+mn-ea"/>
              </a:rPr>
              <a:t> local --public-</a:t>
            </a:r>
            <a:r>
              <a:rPr lang="en-US" altLang="zh-CN" sz="1400" dirty="0" err="1">
                <a:latin typeface="+mn-ea"/>
                <a:ea typeface="+mn-ea"/>
              </a:rPr>
              <a:t>ip</a:t>
            </a:r>
            <a:r>
              <a:rPr lang="en-US" altLang="zh-CN" sz="1400" dirty="0">
                <a:latin typeface="+mn-ea"/>
                <a:ea typeface="+mn-ea"/>
              </a:rPr>
              <a:t> 10.10.10.71 </a:t>
            </a:r>
            <a:endParaRPr lang="en-US" altLang="zh-CN" sz="1400" dirty="0" smtClean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9694" y="4661647"/>
            <a:ext cx="6106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访问</a:t>
            </a:r>
            <a:r>
              <a:rPr lang="en-US" altLang="zh-CN" dirty="0">
                <a:latin typeface="+mn-ea"/>
              </a:rPr>
              <a:t>STF</a:t>
            </a:r>
            <a:r>
              <a:rPr lang="zh-CN" altLang="en-US" dirty="0">
                <a:latin typeface="+mn-ea"/>
              </a:rPr>
              <a:t>云测</a:t>
            </a:r>
            <a:r>
              <a:rPr lang="zh-CN" altLang="en-US" dirty="0" smtClean="0">
                <a:latin typeface="+mn-ea"/>
              </a:rPr>
              <a:t>平台：</a:t>
            </a:r>
            <a:r>
              <a:rPr lang="en-US" altLang="zh-CN" dirty="0" smtClean="0">
                <a:latin typeface="+mn-ea"/>
                <a:hlinkClick r:id="rId2"/>
              </a:rPr>
              <a:t>http</a:t>
            </a:r>
            <a:r>
              <a:rPr lang="en-US" altLang="zh-CN" dirty="0">
                <a:latin typeface="+mn-ea"/>
                <a:hlinkClick r:id="rId2"/>
              </a:rPr>
              <a:t>://</a:t>
            </a:r>
            <a:r>
              <a:rPr lang="en-US" altLang="zh-CN" dirty="0" smtClean="0">
                <a:latin typeface="+mn-ea"/>
                <a:hlinkClick r:id="rId2"/>
              </a:rPr>
              <a:t>10.10.10.71:7100</a:t>
            </a:r>
            <a:endParaRPr lang="en-US" altLang="zh-CN" dirty="0" smtClean="0">
              <a:latin typeface="+mn-ea"/>
            </a:endParaRPr>
          </a:p>
          <a:p>
            <a:endParaRPr lang="en-US" altLang="zh-CN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4" y="3723846"/>
            <a:ext cx="8809209" cy="67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140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19591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STF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云测平台搭建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890273" y="689032"/>
            <a:ext cx="771406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smtClean="0">
                <a:latin typeface="+mn-ea"/>
                <a:ea typeface="+mn-ea"/>
              </a:rPr>
              <a:t>3.</a:t>
            </a:r>
            <a:r>
              <a:rPr lang="zh-CN" altLang="en-US" sz="1400" b="1" dirty="0" smtClean="0">
                <a:latin typeface="+mn-ea"/>
                <a:ea typeface="+mn-ea"/>
              </a:rPr>
              <a:t>主从连接</a:t>
            </a:r>
            <a:r>
              <a:rPr lang="en-US" altLang="zh-CN" sz="1400" b="1" dirty="0" smtClean="0">
                <a:latin typeface="+mn-ea"/>
                <a:ea typeface="+mn-ea"/>
              </a:rPr>
              <a:t>(slave</a:t>
            </a:r>
            <a:r>
              <a:rPr lang="zh-CN" altLang="en-US" sz="1400" b="1" dirty="0" smtClean="0">
                <a:latin typeface="+mn-ea"/>
                <a:ea typeface="+mn-ea"/>
              </a:rPr>
              <a:t>为连接手机的电脑</a:t>
            </a:r>
            <a:r>
              <a:rPr lang="en-US" altLang="zh-CN" sz="1400" b="1" dirty="0" smtClean="0">
                <a:latin typeface="+mn-ea"/>
                <a:ea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+mn-ea"/>
                <a:ea typeface="+mn-ea"/>
              </a:rPr>
              <a:t>slave</a:t>
            </a:r>
            <a:r>
              <a:rPr lang="zh-CN" altLang="en-US" sz="1400" dirty="0">
                <a:latin typeface="+mn-ea"/>
                <a:ea typeface="+mn-ea"/>
              </a:rPr>
              <a:t>开启端口，供</a:t>
            </a:r>
            <a:r>
              <a:rPr lang="en-US" altLang="zh-CN" sz="1400" dirty="0">
                <a:latin typeface="+mn-ea"/>
                <a:ea typeface="+mn-ea"/>
              </a:rPr>
              <a:t>master</a:t>
            </a:r>
            <a:r>
              <a:rPr lang="zh-CN" altLang="en-US" sz="1400" dirty="0">
                <a:latin typeface="+mn-ea"/>
                <a:ea typeface="+mn-ea"/>
              </a:rPr>
              <a:t>连接</a:t>
            </a:r>
          </a:p>
          <a:p>
            <a:r>
              <a:rPr lang="en-US" altLang="zh-CN" sz="1400" dirty="0" err="1" smtClean="0">
                <a:latin typeface="+mn-ea"/>
                <a:ea typeface="+mn-ea"/>
              </a:rPr>
              <a:t>adb</a:t>
            </a:r>
            <a:r>
              <a:rPr lang="en-US" altLang="zh-CN" sz="1400" dirty="0" smtClean="0">
                <a:latin typeface="+mn-ea"/>
                <a:ea typeface="+mn-ea"/>
              </a:rPr>
              <a:t> </a:t>
            </a:r>
            <a:r>
              <a:rPr lang="en-US" altLang="zh-CN" sz="1400" dirty="0">
                <a:latin typeface="+mn-ea"/>
                <a:ea typeface="+mn-ea"/>
              </a:rPr>
              <a:t>-a -P 5037 fork-server </a:t>
            </a:r>
            <a:r>
              <a:rPr lang="en-US" altLang="zh-CN" sz="1400" dirty="0" smtClean="0">
                <a:latin typeface="+mn-ea"/>
                <a:ea typeface="+mn-ea"/>
              </a:rPr>
              <a:t>server   </a:t>
            </a:r>
            <a:r>
              <a:rPr lang="en-US" altLang="zh-CN" sz="1400" dirty="0">
                <a:latin typeface="+mn-ea"/>
              </a:rPr>
              <a:t>#</a:t>
            </a:r>
            <a:r>
              <a:rPr lang="zh-CN" altLang="en-US" sz="1400" dirty="0">
                <a:latin typeface="+mn-ea"/>
              </a:rPr>
              <a:t>低版本</a:t>
            </a:r>
            <a:r>
              <a:rPr lang="en-US" altLang="zh-CN" sz="1400" dirty="0" err="1">
                <a:latin typeface="+mn-ea"/>
              </a:rPr>
              <a:t>adb</a:t>
            </a:r>
            <a:r>
              <a:rPr lang="zh-CN" altLang="en-US" sz="1400" dirty="0" smtClean="0">
                <a:latin typeface="+mn-ea"/>
              </a:rPr>
              <a:t>连接方式</a:t>
            </a:r>
            <a:r>
              <a:rPr lang="en-US" altLang="zh-CN" sz="1400" dirty="0" smtClean="0">
                <a:latin typeface="+mn-ea"/>
                <a:ea typeface="+mn-ea"/>
              </a:rPr>
              <a:t> 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 err="1" smtClean="0">
                <a:latin typeface="+mn-ea"/>
                <a:ea typeface="+mn-ea"/>
              </a:rPr>
              <a:t>adb</a:t>
            </a:r>
            <a:r>
              <a:rPr lang="en-US" altLang="zh-CN" sz="1400" dirty="0" smtClean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nodaemon</a:t>
            </a:r>
            <a:r>
              <a:rPr lang="en-US" altLang="zh-CN" sz="1400" dirty="0">
                <a:latin typeface="+mn-ea"/>
                <a:ea typeface="+mn-ea"/>
              </a:rPr>
              <a:t> server </a:t>
            </a:r>
            <a:r>
              <a:rPr lang="en-US" altLang="zh-CN" sz="1400" dirty="0" smtClean="0">
                <a:latin typeface="+mn-ea"/>
                <a:ea typeface="+mn-ea"/>
              </a:rPr>
              <a:t>–a             </a:t>
            </a:r>
            <a:r>
              <a:rPr lang="en-US" altLang="zh-CN" sz="1400" dirty="0">
                <a:latin typeface="+mn-ea"/>
              </a:rPr>
              <a:t>#</a:t>
            </a:r>
            <a:r>
              <a:rPr lang="zh-CN" altLang="en-US" sz="1400" dirty="0">
                <a:latin typeface="+mn-ea"/>
              </a:rPr>
              <a:t>高版本</a:t>
            </a:r>
            <a:r>
              <a:rPr lang="en-US" altLang="zh-CN" sz="1400" dirty="0" err="1">
                <a:latin typeface="+mn-ea"/>
              </a:rPr>
              <a:t>adb</a:t>
            </a:r>
            <a:r>
              <a:rPr lang="zh-CN" altLang="en-US" sz="1400" dirty="0" smtClean="0">
                <a:latin typeface="+mn-ea"/>
              </a:rPr>
              <a:t>连接方式</a:t>
            </a:r>
            <a:endParaRPr lang="en-US" altLang="zh-CN" sz="1400" dirty="0" smtClean="0">
              <a:latin typeface="+mn-ea"/>
              <a:ea typeface="+mn-ea"/>
            </a:endParaRPr>
          </a:p>
          <a:p>
            <a:endParaRPr lang="en-US" altLang="zh-CN" sz="14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+mn-ea"/>
              </a:rPr>
              <a:t>master-slave</a:t>
            </a:r>
            <a:r>
              <a:rPr lang="zh-CN" altLang="en-US" sz="1400" dirty="0">
                <a:latin typeface="+mn-ea"/>
              </a:rPr>
              <a:t>主从连接</a:t>
            </a:r>
          </a:p>
          <a:p>
            <a:r>
              <a:rPr lang="en-US" altLang="zh-CN" sz="1400" dirty="0">
                <a:latin typeface="+mn-ea"/>
              </a:rPr>
              <a:t>#</a:t>
            </a:r>
            <a:r>
              <a:rPr lang="zh-CN" altLang="en-US" sz="1400" dirty="0" smtClean="0">
                <a:latin typeface="+mn-ea"/>
              </a:rPr>
              <a:t>进入</a:t>
            </a:r>
            <a:r>
              <a:rPr lang="en-US" altLang="zh-CN" sz="1400" dirty="0" err="1">
                <a:latin typeface="+mn-ea"/>
              </a:rPr>
              <a:t>stf</a:t>
            </a:r>
            <a:r>
              <a:rPr lang="zh-CN" altLang="en-US" sz="1400" dirty="0">
                <a:latin typeface="+mn-ea"/>
              </a:rPr>
              <a:t>容器；</a:t>
            </a:r>
          </a:p>
          <a:p>
            <a:r>
              <a:rPr lang="en-US" altLang="zh-CN" sz="1400" dirty="0" err="1">
                <a:latin typeface="+mn-ea"/>
              </a:rPr>
              <a:t>docker</a:t>
            </a:r>
            <a:r>
              <a:rPr lang="en-US" altLang="zh-CN" sz="1400" dirty="0">
                <a:latin typeface="+mn-ea"/>
              </a:rPr>
              <a:t> exec -it container-id /bin/bash</a:t>
            </a:r>
          </a:p>
          <a:p>
            <a:r>
              <a:rPr lang="en-US" altLang="zh-CN" sz="1400" dirty="0">
                <a:latin typeface="+mn-ea"/>
              </a:rPr>
              <a:t>#</a:t>
            </a:r>
            <a:r>
              <a:rPr lang="zh-CN" altLang="en-US" sz="1400" dirty="0" smtClean="0">
                <a:latin typeface="+mn-ea"/>
              </a:rPr>
              <a:t>执行</a:t>
            </a:r>
            <a:r>
              <a:rPr lang="en-US" altLang="zh-CN" sz="1400" dirty="0" err="1">
                <a:latin typeface="+mn-ea"/>
              </a:rPr>
              <a:t>stf</a:t>
            </a:r>
            <a:r>
              <a:rPr lang="zh-CN" altLang="en-US" sz="1400" dirty="0">
                <a:latin typeface="+mn-ea"/>
              </a:rPr>
              <a:t>服务，</a:t>
            </a:r>
            <a:r>
              <a:rPr lang="en-US" altLang="zh-CN" sz="1400" dirty="0">
                <a:latin typeface="+mn-ea"/>
              </a:rPr>
              <a:t>10.10.10.71</a:t>
            </a:r>
            <a:r>
              <a:rPr lang="zh-CN" altLang="en-US" sz="1400" dirty="0">
                <a:latin typeface="+mn-ea"/>
              </a:rPr>
              <a:t>为</a:t>
            </a:r>
            <a:r>
              <a:rPr lang="en-US" altLang="zh-CN" sz="1400" dirty="0" err="1">
                <a:latin typeface="+mn-ea"/>
              </a:rPr>
              <a:t>master_ip</a:t>
            </a:r>
            <a:r>
              <a:rPr lang="zh-CN" altLang="en-US" sz="1400" dirty="0">
                <a:latin typeface="+mn-ea"/>
              </a:rPr>
              <a:t>；</a:t>
            </a:r>
          </a:p>
          <a:p>
            <a:r>
              <a:rPr lang="en-US" altLang="zh-CN" sz="1400" dirty="0" err="1">
                <a:latin typeface="+mn-ea"/>
              </a:rPr>
              <a:t>stf</a:t>
            </a:r>
            <a:r>
              <a:rPr lang="en-US" altLang="zh-CN" sz="1400" dirty="0">
                <a:latin typeface="+mn-ea"/>
              </a:rPr>
              <a:t> local --public-</a:t>
            </a:r>
            <a:r>
              <a:rPr lang="en-US" altLang="zh-CN" sz="1400" dirty="0" err="1">
                <a:latin typeface="+mn-ea"/>
              </a:rPr>
              <a:t>ip</a:t>
            </a:r>
            <a:r>
              <a:rPr lang="en-US" altLang="zh-CN" sz="1400" dirty="0">
                <a:latin typeface="+mn-ea"/>
              </a:rPr>
              <a:t> 10.10.10.71 --allow-remote</a:t>
            </a:r>
          </a:p>
          <a:p>
            <a:r>
              <a:rPr lang="en-US" altLang="zh-CN" sz="1400" dirty="0" smtClean="0">
                <a:latin typeface="+mn-ea"/>
              </a:rPr>
              <a:t>#</a:t>
            </a:r>
            <a:r>
              <a:rPr lang="zh-CN" altLang="en-US" sz="1400" dirty="0" smtClean="0">
                <a:latin typeface="+mn-ea"/>
              </a:rPr>
              <a:t>查看</a:t>
            </a:r>
            <a:r>
              <a:rPr lang="zh-CN" altLang="en-US" sz="1400" dirty="0">
                <a:latin typeface="+mn-ea"/>
              </a:rPr>
              <a:t>执行服务后的</a:t>
            </a:r>
            <a:r>
              <a:rPr lang="en-US" altLang="zh-CN" sz="1400" dirty="0">
                <a:latin typeface="+mn-ea"/>
              </a:rPr>
              <a:t>provider</a:t>
            </a:r>
            <a:r>
              <a:rPr lang="zh-CN" altLang="en-US" sz="1400" dirty="0">
                <a:latin typeface="+mn-ea"/>
              </a:rPr>
              <a:t>日志，修改</a:t>
            </a:r>
            <a:r>
              <a:rPr lang="en-US" altLang="zh-CN" sz="1400" dirty="0">
                <a:latin typeface="+mn-ea"/>
              </a:rPr>
              <a:t>--</a:t>
            </a:r>
            <a:r>
              <a:rPr lang="en-US" altLang="zh-CN" sz="1400" dirty="0" err="1">
                <a:latin typeface="+mn-ea"/>
              </a:rPr>
              <a:t>adb</a:t>
            </a:r>
            <a:r>
              <a:rPr lang="en-US" altLang="zh-CN" sz="1400" dirty="0">
                <a:latin typeface="+mn-ea"/>
              </a:rPr>
              <a:t>-host</a:t>
            </a:r>
            <a:r>
              <a:rPr lang="zh-CN" altLang="en-US" sz="1400" dirty="0">
                <a:latin typeface="+mn-ea"/>
              </a:rPr>
              <a:t>后的</a:t>
            </a:r>
            <a:r>
              <a:rPr lang="en-US" altLang="zh-CN" sz="1400" dirty="0">
                <a:latin typeface="+mn-ea"/>
              </a:rPr>
              <a:t>IP</a:t>
            </a:r>
            <a:r>
              <a:rPr lang="zh-CN" altLang="en-US" sz="1400" dirty="0">
                <a:latin typeface="+mn-ea"/>
              </a:rPr>
              <a:t>为</a:t>
            </a:r>
            <a:r>
              <a:rPr lang="en-US" altLang="zh-CN" sz="1400" dirty="0" err="1">
                <a:latin typeface="+mn-ea"/>
              </a:rPr>
              <a:t>slave_ip</a:t>
            </a:r>
            <a:r>
              <a:rPr lang="zh-CN" altLang="en-US" sz="1400" dirty="0">
                <a:latin typeface="+mn-ea"/>
              </a:rPr>
              <a:t>，执行即可连接</a:t>
            </a:r>
            <a:r>
              <a:rPr lang="en-US" altLang="zh-CN" sz="1400" dirty="0">
                <a:latin typeface="+mn-ea"/>
              </a:rPr>
              <a:t>slave</a:t>
            </a:r>
            <a:r>
              <a:rPr lang="zh-CN" altLang="en-US" sz="1400" dirty="0">
                <a:latin typeface="+mn-ea"/>
              </a:rPr>
              <a:t>，依次类推可以连接多个</a:t>
            </a:r>
            <a:r>
              <a:rPr lang="en-US" altLang="zh-CN" sz="1400" dirty="0">
                <a:latin typeface="+mn-ea"/>
              </a:rPr>
              <a:t>slave</a:t>
            </a:r>
            <a:r>
              <a:rPr lang="zh-CN" altLang="en-US" sz="1400" dirty="0">
                <a:latin typeface="+mn-ea"/>
              </a:rPr>
              <a:t>。</a:t>
            </a:r>
          </a:p>
          <a:p>
            <a:r>
              <a:rPr lang="en-US" altLang="zh-CN" sz="1400" dirty="0" err="1">
                <a:latin typeface="+mn-ea"/>
              </a:rPr>
              <a:t>stf</a:t>
            </a:r>
            <a:r>
              <a:rPr lang="en-US" altLang="zh-CN" sz="1400" dirty="0">
                <a:latin typeface="+mn-ea"/>
              </a:rPr>
              <a:t> provider --name </a:t>
            </a:r>
            <a:r>
              <a:rPr lang="en-US" altLang="zh-CN" sz="1400" dirty="0" err="1">
                <a:latin typeface="+mn-ea"/>
              </a:rPr>
              <a:t>localhost.localdomain</a:t>
            </a:r>
            <a:r>
              <a:rPr lang="en-US" altLang="zh-CN" sz="1400" dirty="0">
                <a:latin typeface="+mn-ea"/>
              </a:rPr>
              <a:t> --min-port 7400 --max-port 7700 --connect-sub tcp://127.0.0.1:7114 --connect-push tcp://127.0.0.1:7116 --group-timeout 900 --public-</a:t>
            </a:r>
            <a:r>
              <a:rPr lang="en-US" altLang="zh-CN" sz="1400" dirty="0" err="1">
                <a:latin typeface="+mn-ea"/>
              </a:rPr>
              <a:t>ip</a:t>
            </a:r>
            <a:r>
              <a:rPr lang="en-US" altLang="zh-CN" sz="1400" dirty="0">
                <a:latin typeface="+mn-ea"/>
              </a:rPr>
              <a:t> 10.24.51.1 --storage-</a:t>
            </a:r>
            <a:r>
              <a:rPr lang="en-US" altLang="zh-CN" sz="1400" dirty="0" err="1">
                <a:latin typeface="+mn-ea"/>
              </a:rPr>
              <a:t>url</a:t>
            </a:r>
            <a:r>
              <a:rPr lang="en-US" altLang="zh-CN" sz="1400" dirty="0">
                <a:latin typeface="+mn-ea"/>
              </a:rPr>
              <a:t> http://localhost:7100/ --</a:t>
            </a:r>
            <a:r>
              <a:rPr lang="en-US" altLang="zh-CN" sz="1400" dirty="0" err="1">
                <a:latin typeface="+mn-ea"/>
              </a:rPr>
              <a:t>adb</a:t>
            </a:r>
            <a:r>
              <a:rPr lang="en-US" altLang="zh-CN" sz="1400" dirty="0">
                <a:latin typeface="+mn-ea"/>
              </a:rPr>
              <a:t>-host 127.0.0.1 --</a:t>
            </a:r>
            <a:r>
              <a:rPr lang="en-US" altLang="zh-CN" sz="1400" dirty="0" err="1">
                <a:latin typeface="+mn-ea"/>
              </a:rPr>
              <a:t>adb</a:t>
            </a:r>
            <a:r>
              <a:rPr lang="en-US" altLang="zh-CN" sz="1400" dirty="0">
                <a:latin typeface="+mn-ea"/>
              </a:rPr>
              <a:t>-port 5037 --</a:t>
            </a:r>
            <a:r>
              <a:rPr lang="en-US" altLang="zh-CN" sz="1400" dirty="0" err="1">
                <a:latin typeface="+mn-ea"/>
              </a:rPr>
              <a:t>vnc</a:t>
            </a:r>
            <a:r>
              <a:rPr lang="en-US" altLang="zh-CN" sz="1400" dirty="0">
                <a:latin typeface="+mn-ea"/>
              </a:rPr>
              <a:t>-initial-size 600x800 --mute-master never --allow-remote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6" y="4228462"/>
            <a:ext cx="8551940" cy="7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8517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19591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STF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云测平台搭建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899694" y="689032"/>
            <a:ext cx="669655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>
                <a:latin typeface="+mn-ea"/>
                <a:ea typeface="+mn-ea"/>
              </a:rPr>
              <a:t>4</a:t>
            </a:r>
            <a:r>
              <a:rPr lang="en-US" altLang="zh-CN" sz="1400" b="1" dirty="0" smtClean="0">
                <a:latin typeface="+mn-ea"/>
                <a:ea typeface="+mn-ea"/>
              </a:rPr>
              <a:t>.</a:t>
            </a:r>
            <a:r>
              <a:rPr lang="zh-CN" altLang="en-US" sz="1400" b="1" dirty="0" smtClean="0">
                <a:latin typeface="+mn-ea"/>
                <a:ea typeface="+mn-ea"/>
              </a:rPr>
              <a:t>手机设备开启无线</a:t>
            </a:r>
            <a:r>
              <a:rPr lang="en-US" altLang="zh-CN" sz="1400" b="1" dirty="0" smtClean="0">
                <a:latin typeface="+mn-ea"/>
                <a:ea typeface="+mn-ea"/>
              </a:rPr>
              <a:t>ADB</a:t>
            </a:r>
            <a:r>
              <a:rPr lang="zh-CN" altLang="en-US" sz="1400" b="1" dirty="0" smtClean="0">
                <a:latin typeface="+mn-ea"/>
                <a:ea typeface="+mn-ea"/>
              </a:rPr>
              <a:t>模式</a:t>
            </a:r>
            <a:endParaRPr lang="en-US" altLang="zh-CN" sz="1400" b="1" dirty="0">
              <a:latin typeface="+mn-ea"/>
              <a:ea typeface="+mn-ea"/>
            </a:endParaRPr>
          </a:p>
          <a:p>
            <a:r>
              <a:rPr lang="en-US" altLang="zh-CN" sz="1400" dirty="0" err="1" smtClean="0">
                <a:latin typeface="+mn-ea"/>
                <a:ea typeface="+mn-ea"/>
              </a:rPr>
              <a:t>adb</a:t>
            </a:r>
            <a:r>
              <a:rPr lang="en-US" altLang="zh-CN" sz="1400" dirty="0" smtClean="0">
                <a:latin typeface="+mn-ea"/>
                <a:ea typeface="+mn-ea"/>
              </a:rPr>
              <a:t> </a:t>
            </a:r>
            <a:r>
              <a:rPr lang="en-US" altLang="zh-CN" sz="1400" dirty="0">
                <a:latin typeface="+mn-ea"/>
                <a:ea typeface="+mn-ea"/>
              </a:rPr>
              <a:t>devices                  </a:t>
            </a:r>
            <a:r>
              <a:rPr lang="en-US" altLang="zh-CN" sz="1400" dirty="0" smtClean="0">
                <a:latin typeface="+mn-ea"/>
                <a:ea typeface="+mn-ea"/>
              </a:rPr>
              <a:t> (</a:t>
            </a:r>
            <a:r>
              <a:rPr lang="zh-CN" altLang="en-US" sz="1400" dirty="0">
                <a:latin typeface="+mn-ea"/>
                <a:ea typeface="+mn-ea"/>
              </a:rPr>
              <a:t>查看设备号</a:t>
            </a:r>
            <a:r>
              <a:rPr lang="en-US" altLang="zh-CN" sz="1400" dirty="0">
                <a:latin typeface="+mn-ea"/>
                <a:ea typeface="+mn-ea"/>
              </a:rPr>
              <a:t>)</a:t>
            </a:r>
          </a:p>
          <a:p>
            <a:r>
              <a:rPr lang="en-US" altLang="zh-CN" sz="1400" dirty="0" err="1">
                <a:latin typeface="+mn-ea"/>
                <a:ea typeface="+mn-ea"/>
              </a:rPr>
              <a:t>adb</a:t>
            </a:r>
            <a:r>
              <a:rPr lang="en-US" altLang="zh-CN" sz="1400" dirty="0">
                <a:latin typeface="+mn-ea"/>
                <a:ea typeface="+mn-ea"/>
              </a:rPr>
              <a:t> -s </a:t>
            </a:r>
            <a:r>
              <a:rPr lang="zh-CN" altLang="en-US" sz="1400" dirty="0">
                <a:latin typeface="+mn-ea"/>
                <a:ea typeface="+mn-ea"/>
              </a:rPr>
              <a:t>设备号 </a:t>
            </a:r>
            <a:r>
              <a:rPr lang="en-US" altLang="zh-CN" sz="1400" dirty="0" err="1">
                <a:latin typeface="+mn-ea"/>
                <a:ea typeface="+mn-ea"/>
              </a:rPr>
              <a:t>tcpip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zh-CN" altLang="en-US" sz="1400" dirty="0">
                <a:latin typeface="+mn-ea"/>
                <a:ea typeface="+mn-ea"/>
              </a:rPr>
              <a:t>端口号    </a:t>
            </a:r>
            <a:r>
              <a:rPr lang="en-US" altLang="zh-CN" sz="1400" dirty="0">
                <a:latin typeface="+mn-ea"/>
                <a:ea typeface="+mn-ea"/>
              </a:rPr>
              <a:t>(</a:t>
            </a:r>
            <a:r>
              <a:rPr lang="zh-CN" altLang="en-US" sz="1400" dirty="0">
                <a:latin typeface="+mn-ea"/>
                <a:ea typeface="+mn-ea"/>
              </a:rPr>
              <a:t>每台设备一个端口号</a:t>
            </a:r>
            <a:r>
              <a:rPr lang="en-US" altLang="zh-CN" sz="1400" dirty="0">
                <a:latin typeface="+mn-ea"/>
                <a:ea typeface="+mn-ea"/>
              </a:rPr>
              <a:t>)</a:t>
            </a:r>
          </a:p>
          <a:p>
            <a:r>
              <a:rPr lang="en-US" altLang="zh-CN" sz="1400" dirty="0" err="1">
                <a:latin typeface="+mn-ea"/>
                <a:ea typeface="+mn-ea"/>
              </a:rPr>
              <a:t>adb</a:t>
            </a:r>
            <a:r>
              <a:rPr lang="en-US" altLang="zh-CN" sz="1400" dirty="0">
                <a:latin typeface="+mn-ea"/>
                <a:ea typeface="+mn-ea"/>
              </a:rPr>
              <a:t> -s </a:t>
            </a:r>
            <a:r>
              <a:rPr lang="zh-CN" altLang="en-US" sz="1400" dirty="0">
                <a:latin typeface="+mn-ea"/>
                <a:ea typeface="+mn-ea"/>
              </a:rPr>
              <a:t>设备号 </a:t>
            </a:r>
            <a:r>
              <a:rPr lang="en-US" altLang="zh-CN" sz="1400" dirty="0">
                <a:latin typeface="+mn-ea"/>
                <a:ea typeface="+mn-ea"/>
              </a:rPr>
              <a:t>shell </a:t>
            </a:r>
            <a:r>
              <a:rPr lang="en-US" altLang="zh-CN" sz="1400" dirty="0" err="1">
                <a:latin typeface="+mn-ea"/>
                <a:ea typeface="+mn-ea"/>
              </a:rPr>
              <a:t>netcfg</a:t>
            </a:r>
            <a:r>
              <a:rPr lang="en-US" altLang="zh-CN" sz="1400" dirty="0">
                <a:latin typeface="+mn-ea"/>
                <a:ea typeface="+mn-ea"/>
              </a:rPr>
              <a:t>    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zh-CN" altLang="en-US" sz="1400" dirty="0" smtClean="0">
                <a:latin typeface="+mn-ea"/>
                <a:ea typeface="+mn-ea"/>
              </a:rPr>
              <a:t>查看手机</a:t>
            </a:r>
            <a:r>
              <a:rPr lang="en-US" altLang="zh-CN" sz="1400" dirty="0" smtClean="0">
                <a:latin typeface="+mn-ea"/>
                <a:ea typeface="+mn-ea"/>
              </a:rPr>
              <a:t>IP</a:t>
            </a:r>
            <a:r>
              <a:rPr lang="zh-CN" altLang="en-US" sz="1400" dirty="0" smtClean="0">
                <a:latin typeface="+mn-ea"/>
                <a:ea typeface="+mn-ea"/>
              </a:rPr>
              <a:t>，</a:t>
            </a:r>
            <a:r>
              <a:rPr lang="en-US" altLang="zh-CN" sz="1400" dirty="0" smtClean="0">
                <a:latin typeface="+mn-ea"/>
                <a:ea typeface="+mn-ea"/>
              </a:rPr>
              <a:t>wlan0</a:t>
            </a:r>
            <a:r>
              <a:rPr lang="zh-CN" altLang="en-US" sz="1400" dirty="0">
                <a:latin typeface="+mn-ea"/>
                <a:ea typeface="+mn-ea"/>
              </a:rPr>
              <a:t>为手机</a:t>
            </a:r>
            <a:r>
              <a:rPr lang="en-US" altLang="zh-CN" sz="1400" dirty="0">
                <a:latin typeface="+mn-ea"/>
                <a:ea typeface="+mn-ea"/>
              </a:rPr>
              <a:t>IP)</a:t>
            </a:r>
          </a:p>
          <a:p>
            <a:r>
              <a:rPr lang="en-US" altLang="zh-CN" sz="1400" dirty="0" err="1">
                <a:latin typeface="+mn-ea"/>
                <a:ea typeface="+mn-ea"/>
              </a:rPr>
              <a:t>adb</a:t>
            </a:r>
            <a:r>
              <a:rPr lang="en-US" altLang="zh-CN" sz="1400" dirty="0">
                <a:latin typeface="+mn-ea"/>
                <a:ea typeface="+mn-ea"/>
              </a:rPr>
              <a:t> connect </a:t>
            </a:r>
            <a:r>
              <a:rPr lang="zh-CN" altLang="en-US" sz="1400" dirty="0">
                <a:latin typeface="+mn-ea"/>
                <a:ea typeface="+mn-ea"/>
              </a:rPr>
              <a:t>手机</a:t>
            </a:r>
            <a:r>
              <a:rPr lang="en-US" altLang="zh-CN" sz="1400" dirty="0">
                <a:latin typeface="+mn-ea"/>
                <a:ea typeface="+mn-ea"/>
              </a:rPr>
              <a:t>IP</a:t>
            </a:r>
            <a:r>
              <a:rPr lang="zh-CN" altLang="en-US" sz="1400" dirty="0">
                <a:latin typeface="+mn-ea"/>
                <a:ea typeface="+mn-ea"/>
              </a:rPr>
              <a:t>地址</a:t>
            </a:r>
            <a:r>
              <a:rPr lang="en-US" altLang="zh-CN" sz="1400" dirty="0">
                <a:latin typeface="+mn-ea"/>
                <a:ea typeface="+mn-ea"/>
              </a:rPr>
              <a:t>:</a:t>
            </a:r>
            <a:r>
              <a:rPr lang="zh-CN" altLang="en-US" sz="1400" dirty="0">
                <a:latin typeface="+mn-ea"/>
                <a:ea typeface="+mn-ea"/>
              </a:rPr>
              <a:t>端口号 </a:t>
            </a:r>
            <a:r>
              <a:rPr lang="en-US" altLang="zh-CN" sz="1400" dirty="0">
                <a:latin typeface="+mn-ea"/>
                <a:ea typeface="+mn-ea"/>
              </a:rPr>
              <a:t>(</a:t>
            </a:r>
            <a:r>
              <a:rPr lang="zh-CN" altLang="en-US" sz="1400" dirty="0">
                <a:latin typeface="+mn-ea"/>
                <a:ea typeface="+mn-ea"/>
              </a:rPr>
              <a:t>无线连接成功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</a:p>
          <a:p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b="1" dirty="0" smtClean="0">
                <a:latin typeface="+mn-ea"/>
              </a:rPr>
              <a:t>5.Docker</a:t>
            </a:r>
            <a:r>
              <a:rPr lang="zh-CN" altLang="en-US" sz="1400" b="1" dirty="0" smtClean="0">
                <a:latin typeface="+mn-ea"/>
              </a:rPr>
              <a:t>启动</a:t>
            </a:r>
            <a:r>
              <a:rPr lang="en-US" altLang="zh-CN" sz="1400" b="1" dirty="0" err="1" smtClean="0">
                <a:latin typeface="+mn-ea"/>
              </a:rPr>
              <a:t>Appium</a:t>
            </a:r>
            <a:r>
              <a:rPr lang="zh-CN" altLang="en-US" sz="1400" b="1" dirty="0" smtClean="0">
                <a:latin typeface="+mn-ea"/>
              </a:rPr>
              <a:t>并连接</a:t>
            </a:r>
            <a:r>
              <a:rPr lang="en-US" altLang="zh-CN" sz="1400" b="1" dirty="0" smtClean="0">
                <a:latin typeface="+mn-ea"/>
              </a:rPr>
              <a:t>STF</a:t>
            </a:r>
            <a:endParaRPr lang="en-US" altLang="zh-CN" sz="1400" b="1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#</a:t>
            </a:r>
            <a:r>
              <a:rPr lang="en-US" altLang="zh-CN" sz="1400" dirty="0" err="1" smtClean="0">
                <a:latin typeface="+mn-ea"/>
              </a:rPr>
              <a:t>docker</a:t>
            </a:r>
            <a:r>
              <a:rPr lang="zh-CN" altLang="en-US" sz="1400" dirty="0">
                <a:latin typeface="+mn-ea"/>
              </a:rPr>
              <a:t>创建</a:t>
            </a:r>
            <a:r>
              <a:rPr lang="en-US" altLang="zh-CN" sz="1400" dirty="0" err="1">
                <a:latin typeface="+mn-ea"/>
              </a:rPr>
              <a:t>appium</a:t>
            </a:r>
            <a:r>
              <a:rPr lang="zh-CN" altLang="en-US" sz="1400" dirty="0">
                <a:latin typeface="+mn-ea"/>
              </a:rPr>
              <a:t>容器</a:t>
            </a:r>
          </a:p>
          <a:p>
            <a:r>
              <a:rPr lang="en-US" altLang="zh-CN" sz="1400" dirty="0" err="1">
                <a:latin typeface="+mn-ea"/>
              </a:rPr>
              <a:t>docker</a:t>
            </a:r>
            <a:r>
              <a:rPr lang="en-US" altLang="zh-CN" sz="1400" dirty="0">
                <a:latin typeface="+mn-ea"/>
              </a:rPr>
              <a:t> run --privileged -d -p 4723:4723 -v ~/.android:/root/.android -</a:t>
            </a:r>
            <a:r>
              <a:rPr lang="en-US" altLang="zh-CN" sz="1400" dirty="0" smtClean="0">
                <a:latin typeface="+mn-ea"/>
              </a:rPr>
              <a:t>v /</a:t>
            </a:r>
            <a:r>
              <a:rPr lang="en-US" altLang="zh-CN" sz="1400" dirty="0" err="1" smtClean="0">
                <a:latin typeface="+mn-ea"/>
              </a:rPr>
              <a:t>dev</a:t>
            </a:r>
            <a:r>
              <a:rPr lang="en-US" altLang="zh-CN" sz="1400" dirty="0" smtClean="0">
                <a:latin typeface="+mn-ea"/>
              </a:rPr>
              <a:t>/bus/</a:t>
            </a:r>
            <a:r>
              <a:rPr lang="en-US" altLang="zh-CN" sz="1400" dirty="0" err="1" smtClean="0">
                <a:latin typeface="+mn-ea"/>
              </a:rPr>
              <a:t>usb</a:t>
            </a:r>
            <a:r>
              <a:rPr lang="en-US" altLang="zh-CN" sz="1400" dirty="0">
                <a:latin typeface="+mn-ea"/>
              </a:rPr>
              <a:t>:/</a:t>
            </a:r>
            <a:r>
              <a:rPr lang="en-US" altLang="zh-CN" sz="1400" dirty="0" err="1">
                <a:latin typeface="+mn-ea"/>
              </a:rPr>
              <a:t>dev</a:t>
            </a:r>
            <a:r>
              <a:rPr lang="en-US" altLang="zh-CN" sz="1400" dirty="0">
                <a:latin typeface="+mn-ea"/>
              </a:rPr>
              <a:t>/bus/</a:t>
            </a:r>
            <a:r>
              <a:rPr lang="en-US" altLang="zh-CN" sz="1400" dirty="0" err="1">
                <a:latin typeface="+mn-ea"/>
              </a:rPr>
              <a:t>usb</a:t>
            </a:r>
            <a:r>
              <a:rPr lang="en-US" altLang="zh-CN" sz="1400" dirty="0">
                <a:latin typeface="+mn-ea"/>
              </a:rPr>
              <a:t> --name </a:t>
            </a:r>
            <a:r>
              <a:rPr lang="en-US" altLang="zh-CN" sz="1400" dirty="0" err="1">
                <a:latin typeface="+mn-ea"/>
              </a:rPr>
              <a:t>appium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appium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appium</a:t>
            </a:r>
            <a:endParaRPr lang="en-US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#</a:t>
            </a:r>
            <a:r>
              <a:rPr lang="zh-CN" altLang="en-US" sz="1400" dirty="0" smtClean="0">
                <a:latin typeface="+mn-ea"/>
              </a:rPr>
              <a:t>进入</a:t>
            </a:r>
            <a:r>
              <a:rPr lang="en-US" altLang="zh-CN" sz="1400" dirty="0" err="1">
                <a:latin typeface="+mn-ea"/>
              </a:rPr>
              <a:t>appium</a:t>
            </a:r>
            <a:r>
              <a:rPr lang="zh-CN" altLang="en-US" sz="1400" dirty="0" smtClean="0">
                <a:latin typeface="+mn-ea"/>
              </a:rPr>
              <a:t>容器</a:t>
            </a:r>
            <a:endParaRPr lang="zh-CN" altLang="en-US" sz="1400" dirty="0">
              <a:latin typeface="+mn-ea"/>
            </a:endParaRPr>
          </a:p>
          <a:p>
            <a:r>
              <a:rPr lang="en-US" altLang="zh-CN" sz="1400" dirty="0" err="1">
                <a:latin typeface="+mn-ea"/>
              </a:rPr>
              <a:t>docker</a:t>
            </a:r>
            <a:r>
              <a:rPr lang="en-US" altLang="zh-CN" sz="1400" dirty="0">
                <a:latin typeface="+mn-ea"/>
              </a:rPr>
              <a:t> exec -it container-id /bin/bash</a:t>
            </a:r>
          </a:p>
          <a:p>
            <a:r>
              <a:rPr lang="en-US" altLang="zh-CN" sz="1400" dirty="0">
                <a:latin typeface="+mn-ea"/>
              </a:rPr>
              <a:t>#</a:t>
            </a:r>
            <a:r>
              <a:rPr lang="zh-CN" altLang="en-US" sz="1400" dirty="0" smtClean="0">
                <a:latin typeface="+mn-ea"/>
              </a:rPr>
              <a:t>查看</a:t>
            </a:r>
            <a:r>
              <a:rPr lang="en-US" altLang="zh-CN" sz="1400" dirty="0">
                <a:latin typeface="+mn-ea"/>
              </a:rPr>
              <a:t>STF</a:t>
            </a:r>
            <a:r>
              <a:rPr lang="zh-CN" altLang="en-US" sz="1400" dirty="0">
                <a:latin typeface="+mn-ea"/>
              </a:rPr>
              <a:t>控制面板页面</a:t>
            </a:r>
            <a:r>
              <a:rPr lang="en-US" altLang="zh-CN" sz="1400" dirty="0">
                <a:latin typeface="+mn-ea"/>
              </a:rPr>
              <a:t>-</a:t>
            </a:r>
            <a:r>
              <a:rPr lang="zh-CN" altLang="en-US" sz="1400" dirty="0">
                <a:latin typeface="+mn-ea"/>
              </a:rPr>
              <a:t>远程调试指令，在</a:t>
            </a:r>
            <a:r>
              <a:rPr lang="en-US" altLang="zh-CN" sz="1400" dirty="0" err="1">
                <a:latin typeface="+mn-ea"/>
              </a:rPr>
              <a:t>appium</a:t>
            </a:r>
            <a:r>
              <a:rPr lang="zh-CN" altLang="en-US" sz="1400" dirty="0">
                <a:latin typeface="+mn-ea"/>
              </a:rPr>
              <a:t>容器中执行</a:t>
            </a:r>
          </a:p>
          <a:p>
            <a:r>
              <a:rPr lang="en-US" altLang="zh-CN" sz="1400" dirty="0" err="1">
                <a:latin typeface="+mn-ea"/>
              </a:rPr>
              <a:t>adb</a:t>
            </a:r>
            <a:r>
              <a:rPr lang="en-US" altLang="zh-CN" sz="1400" dirty="0">
                <a:latin typeface="+mn-ea"/>
              </a:rPr>
              <a:t> connect 10.10.10.71:7401</a:t>
            </a:r>
          </a:p>
          <a:p>
            <a:r>
              <a:rPr lang="en-US" altLang="zh-CN" sz="1400" dirty="0">
                <a:latin typeface="+mn-ea"/>
              </a:rPr>
              <a:t>#</a:t>
            </a:r>
            <a:r>
              <a:rPr lang="en-US" altLang="zh-CN" sz="1400" dirty="0" smtClean="0">
                <a:latin typeface="+mn-ea"/>
              </a:rPr>
              <a:t>STF</a:t>
            </a:r>
            <a:r>
              <a:rPr lang="zh-CN" altLang="en-US" sz="1400" dirty="0">
                <a:latin typeface="+mn-ea"/>
              </a:rPr>
              <a:t>中允许后，连接成功即可自动化</a:t>
            </a:r>
            <a:r>
              <a:rPr lang="zh-CN" altLang="en-US" sz="1400" dirty="0" smtClean="0">
                <a:latin typeface="+mn-ea"/>
              </a:rPr>
              <a:t>测试，不用本地开启</a:t>
            </a:r>
            <a:r>
              <a:rPr lang="en-US" altLang="zh-CN" sz="1400" dirty="0" err="1">
                <a:latin typeface="+mn-ea"/>
              </a:rPr>
              <a:t>A</a:t>
            </a:r>
            <a:r>
              <a:rPr lang="en-US" altLang="zh-CN" sz="1400" dirty="0" err="1" smtClean="0">
                <a:latin typeface="+mn-ea"/>
              </a:rPr>
              <a:t>ppium</a:t>
            </a:r>
            <a:r>
              <a:rPr lang="en-US" altLang="zh-CN" sz="1400" dirty="0" smtClean="0">
                <a:latin typeface="+mn-ea"/>
              </a:rPr>
              <a:t> </a:t>
            </a:r>
            <a:endParaRPr lang="zh-CN" altLang="en-US" sz="1400" dirty="0">
              <a:latin typeface="+mn-ea"/>
            </a:endParaRPr>
          </a:p>
          <a:p>
            <a:r>
              <a:rPr lang="en-US" altLang="zh-CN" sz="1400" dirty="0" err="1">
                <a:latin typeface="+mn-ea"/>
              </a:rPr>
              <a:t>desired_caps</a:t>
            </a:r>
            <a:r>
              <a:rPr lang="en-US" altLang="zh-CN" sz="1400" dirty="0">
                <a:latin typeface="+mn-ea"/>
              </a:rPr>
              <a:t>['</a:t>
            </a:r>
            <a:r>
              <a:rPr lang="en-US" altLang="zh-CN" sz="1400" dirty="0" err="1">
                <a:latin typeface="+mn-ea"/>
              </a:rPr>
              <a:t>deviceName</a:t>
            </a:r>
            <a:r>
              <a:rPr lang="en-US" altLang="zh-CN" sz="1400" dirty="0">
                <a:latin typeface="+mn-ea"/>
              </a:rPr>
              <a:t>']=10.10.10.71:7401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6" y="4202823"/>
            <a:ext cx="5544462" cy="8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3178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19591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STF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云测平台搭建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635672"/>
            <a:ext cx="8933375" cy="2860259"/>
          </a:xfrm>
          <a:prstGeom prst="rect">
            <a:avLst/>
          </a:prstGeom>
        </p:spPr>
      </p:pic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3059874" y="969306"/>
            <a:ext cx="3168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smtClean="0">
                <a:latin typeface="+mn-ea"/>
                <a:ea typeface="+mn-ea"/>
              </a:rPr>
              <a:t>STF</a:t>
            </a:r>
            <a:r>
              <a:rPr lang="zh-CN" altLang="en-US" sz="1400" b="1" dirty="0" smtClean="0">
                <a:latin typeface="+mn-ea"/>
                <a:ea typeface="+mn-ea"/>
              </a:rPr>
              <a:t>云测平台搭建完成！</a:t>
            </a:r>
            <a:endParaRPr lang="en-US" altLang="zh-CN" sz="14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29556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638987"/>
            <a:ext cx="9144000" cy="1148781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文本框 2"/>
          <p:cNvSpPr>
            <a:spLocks noChangeArrowheads="1"/>
          </p:cNvSpPr>
          <p:nvPr/>
        </p:nvSpPr>
        <p:spPr bwMode="auto">
          <a:xfrm>
            <a:off x="1352550" y="1951724"/>
            <a:ext cx="1677382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第三部分</a:t>
            </a:r>
            <a:endParaRPr lang="zh-CN" altLang="en-US" dirty="0"/>
          </a:p>
        </p:txBody>
      </p:sp>
      <p:sp>
        <p:nvSpPr>
          <p:cNvPr id="15" name="文本框 2"/>
          <p:cNvSpPr>
            <a:spLocks noChangeArrowheads="1"/>
          </p:cNvSpPr>
          <p:nvPr/>
        </p:nvSpPr>
        <p:spPr bwMode="auto">
          <a:xfrm>
            <a:off x="3419904" y="1951724"/>
            <a:ext cx="3605795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Appium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19792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156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Appium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1259724" y="627588"/>
            <a:ext cx="6696558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 smtClean="0">
                <a:latin typeface="+mn-ea"/>
                <a:ea typeface="+mn-ea"/>
              </a:rPr>
              <a:t>什么是</a:t>
            </a:r>
            <a:r>
              <a:rPr lang="en-US" altLang="zh-CN" sz="1400" b="1" dirty="0" err="1" smtClean="0">
                <a:latin typeface="+mn-ea"/>
                <a:ea typeface="+mn-ea"/>
              </a:rPr>
              <a:t>Appium</a:t>
            </a:r>
            <a:r>
              <a:rPr lang="zh-CN" altLang="en-US" sz="1400" b="1" dirty="0" smtClean="0">
                <a:latin typeface="+mn-ea"/>
                <a:ea typeface="+mn-ea"/>
              </a:rPr>
              <a:t>？</a:t>
            </a:r>
            <a:endParaRPr lang="en-US" altLang="zh-CN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+mn-ea"/>
                <a:ea typeface="+mn-ea"/>
              </a:rPr>
              <a:t>Appium</a:t>
            </a:r>
            <a:r>
              <a:rPr lang="zh-CN" altLang="en-US" sz="1400" dirty="0">
                <a:latin typeface="+mn-ea"/>
                <a:ea typeface="+mn-ea"/>
              </a:rPr>
              <a:t>是一个开源测试自动化框架，可用于原生，混合和移动</a:t>
            </a:r>
            <a:r>
              <a:rPr lang="en-US" altLang="zh-CN" sz="1400" dirty="0">
                <a:latin typeface="+mn-ea"/>
                <a:ea typeface="+mn-ea"/>
              </a:rPr>
              <a:t>Web</a:t>
            </a:r>
            <a:r>
              <a:rPr lang="zh-CN" altLang="en-US" sz="1400" dirty="0">
                <a:latin typeface="+mn-ea"/>
                <a:ea typeface="+mn-ea"/>
              </a:rPr>
              <a:t>应用程序测试。 它使用</a:t>
            </a:r>
            <a:r>
              <a:rPr lang="en-US" altLang="zh-CN" sz="1400" dirty="0" err="1">
                <a:latin typeface="+mn-ea"/>
                <a:ea typeface="+mn-ea"/>
              </a:rPr>
              <a:t>WebDriver</a:t>
            </a:r>
            <a:r>
              <a:rPr lang="zh-CN" altLang="en-US" sz="1400" dirty="0">
                <a:latin typeface="+mn-ea"/>
                <a:ea typeface="+mn-ea"/>
              </a:rPr>
              <a:t>协议驱动</a:t>
            </a:r>
            <a:r>
              <a:rPr lang="en-US" altLang="zh-CN" sz="1400" dirty="0" err="1">
                <a:latin typeface="+mn-ea"/>
                <a:ea typeface="+mn-ea"/>
              </a:rPr>
              <a:t>iOS</a:t>
            </a:r>
            <a:r>
              <a:rPr lang="zh-CN" altLang="en-US" sz="1400" dirty="0">
                <a:latin typeface="+mn-ea"/>
                <a:ea typeface="+mn-ea"/>
              </a:rPr>
              <a:t>，</a:t>
            </a:r>
            <a:r>
              <a:rPr lang="en-US" altLang="zh-CN" sz="1400" dirty="0">
                <a:latin typeface="+mn-ea"/>
                <a:ea typeface="+mn-ea"/>
              </a:rPr>
              <a:t>Android</a:t>
            </a:r>
            <a:r>
              <a:rPr lang="zh-CN" altLang="en-US" sz="1400" dirty="0">
                <a:latin typeface="+mn-ea"/>
                <a:ea typeface="+mn-ea"/>
              </a:rPr>
              <a:t>和</a:t>
            </a:r>
            <a:r>
              <a:rPr lang="en-US" altLang="zh-CN" sz="1400" dirty="0">
                <a:latin typeface="+mn-ea"/>
                <a:ea typeface="+mn-ea"/>
              </a:rPr>
              <a:t>Windows</a:t>
            </a:r>
            <a:r>
              <a:rPr lang="zh-CN" altLang="en-US" sz="1400" dirty="0">
                <a:latin typeface="+mn-ea"/>
                <a:ea typeface="+mn-ea"/>
              </a:rPr>
              <a:t>应用程序</a:t>
            </a:r>
            <a:r>
              <a:rPr lang="zh-CN" altLang="en-US" sz="1400" dirty="0" smtClean="0">
                <a:latin typeface="+mn-ea"/>
                <a:ea typeface="+mn-ea"/>
              </a:rPr>
              <a:t>。</a:t>
            </a:r>
            <a:endParaRPr lang="en-US" altLang="zh-CN" sz="1400" dirty="0" smtClean="0">
              <a:latin typeface="+mn-ea"/>
              <a:ea typeface="+mn-ea"/>
            </a:endParaRPr>
          </a:p>
          <a:p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b="1" dirty="0" err="1" smtClean="0">
                <a:latin typeface="+mn-ea"/>
              </a:rPr>
              <a:t>Appium</a:t>
            </a:r>
            <a:r>
              <a:rPr lang="zh-CN" altLang="en-US" sz="1400" b="1" dirty="0" smtClean="0">
                <a:latin typeface="+mn-ea"/>
              </a:rPr>
              <a:t>的优势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可以跨平台同时支持</a:t>
            </a:r>
            <a:r>
              <a:rPr lang="en-US" altLang="zh-CN" sz="1400" dirty="0"/>
              <a:t>Android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iOS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支持多种语言，</a:t>
            </a:r>
            <a:r>
              <a:rPr lang="en-US" altLang="zh-CN" sz="1400" dirty="0"/>
              <a:t>java</a:t>
            </a:r>
            <a:r>
              <a:rPr lang="zh-CN" altLang="en-US" sz="1400" dirty="0"/>
              <a:t>、</a:t>
            </a:r>
            <a:r>
              <a:rPr lang="en-US" altLang="zh-CN" sz="1400" dirty="0"/>
              <a:t>python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php</a:t>
            </a:r>
            <a:r>
              <a:rPr lang="zh-CN" altLang="en-US" sz="1400" dirty="0"/>
              <a:t>、</a:t>
            </a:r>
            <a:r>
              <a:rPr lang="en-US" altLang="zh-CN" sz="1400" dirty="0"/>
              <a:t>Ruby</a:t>
            </a:r>
            <a:r>
              <a:rPr lang="zh-CN" altLang="en-US" sz="1400" dirty="0" smtClean="0"/>
              <a:t>等等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支持</a:t>
            </a:r>
            <a:r>
              <a:rPr lang="zh-CN" altLang="en-US" sz="1400" dirty="0"/>
              <a:t>原生应用，</a:t>
            </a:r>
            <a:r>
              <a:rPr lang="en-US" altLang="zh-CN" sz="1400" dirty="0"/>
              <a:t>web</a:t>
            </a:r>
            <a:r>
              <a:rPr lang="zh-CN" altLang="en-US" sz="1400" dirty="0"/>
              <a:t>应用和混合应用</a:t>
            </a:r>
            <a:endParaRPr lang="en-US" altLang="zh-CN" sz="1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48" y="2950405"/>
            <a:ext cx="5532051" cy="216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0316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156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Appium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611670" y="1059624"/>
            <a:ext cx="3312276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 err="1" smtClean="0">
                <a:latin typeface="+mn-ea"/>
                <a:ea typeface="+mn-ea"/>
              </a:rPr>
              <a:t>Appium</a:t>
            </a:r>
            <a:r>
              <a:rPr lang="zh-CN" altLang="en-US" sz="1600" b="1" dirty="0" smtClean="0">
                <a:latin typeface="+mn-ea"/>
                <a:ea typeface="+mn-ea"/>
              </a:rPr>
              <a:t>本地环境搭建</a:t>
            </a:r>
            <a:r>
              <a:rPr lang="en-US" altLang="zh-CN" sz="1600" b="1" dirty="0" smtClean="0">
                <a:latin typeface="+mn-ea"/>
                <a:ea typeface="+mn-ea"/>
              </a:rPr>
              <a:t>(python)</a:t>
            </a:r>
          </a:p>
          <a:p>
            <a:endParaRPr lang="en-US" altLang="zh-CN" sz="1400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安装</a:t>
            </a:r>
            <a:r>
              <a:rPr lang="en-US" altLang="zh-CN" sz="1400" dirty="0"/>
              <a:t>Node.js</a:t>
            </a:r>
            <a:endParaRPr lang="en-US" altLang="zh-CN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安装</a:t>
            </a:r>
            <a:r>
              <a:rPr lang="en-US" altLang="zh-CN" sz="1400" dirty="0" smtClean="0"/>
              <a:t>JDK</a:t>
            </a:r>
            <a:r>
              <a:rPr lang="zh-CN" altLang="en-US" sz="1400" dirty="0" smtClean="0"/>
              <a:t>及</a:t>
            </a:r>
            <a:r>
              <a:rPr lang="zh-CN" altLang="en-US" sz="1400" dirty="0"/>
              <a:t>配置环境变量</a:t>
            </a:r>
            <a:endParaRPr lang="en-US" altLang="zh-CN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安装</a:t>
            </a:r>
            <a:r>
              <a:rPr lang="en-US" altLang="zh-CN" sz="1400" dirty="0" smtClean="0"/>
              <a:t>SDK</a:t>
            </a:r>
            <a:r>
              <a:rPr lang="zh-CN" altLang="en-US" sz="1400" dirty="0" smtClean="0"/>
              <a:t>及</a:t>
            </a:r>
            <a:r>
              <a:rPr lang="zh-CN" altLang="en-US" sz="1400" dirty="0"/>
              <a:t>配置环境变量</a:t>
            </a:r>
            <a:endParaRPr lang="en-US" altLang="zh-CN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安装</a:t>
            </a:r>
            <a:r>
              <a:rPr lang="en-US" altLang="zh-CN" sz="1400" dirty="0" err="1"/>
              <a:t>Appium</a:t>
            </a:r>
            <a:r>
              <a:rPr lang="zh-CN" altLang="en-US" sz="1400" dirty="0"/>
              <a:t>桌面版本</a:t>
            </a:r>
            <a:endParaRPr lang="en-US" altLang="zh-CN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/>
              <a:t>安装</a:t>
            </a:r>
            <a:r>
              <a:rPr lang="en-US" altLang="zh-CN" sz="1400" dirty="0" smtClean="0"/>
              <a:t>Python</a:t>
            </a:r>
            <a:endParaRPr lang="en-US" altLang="zh-CN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/>
              <a:t>p</a:t>
            </a:r>
            <a:r>
              <a:rPr lang="en-US" altLang="zh-CN" sz="1400" dirty="0" smtClean="0"/>
              <a:t>ip install </a:t>
            </a:r>
            <a:r>
              <a:rPr lang="en-US" altLang="zh-CN" sz="1400" dirty="0" err="1" smtClean="0"/>
              <a:t>Appium</a:t>
            </a:r>
            <a:r>
              <a:rPr lang="en-US" altLang="zh-CN" sz="1400" dirty="0" smtClean="0"/>
              <a:t>-Python-Client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b="1" dirty="0" smtClean="0"/>
              <a:t>详细教程</a:t>
            </a:r>
            <a:endParaRPr lang="en-US" altLang="zh-CN" sz="1400" b="1" dirty="0" smtClean="0"/>
          </a:p>
          <a:p>
            <a:pPr>
              <a:lnSpc>
                <a:spcPct val="150000"/>
              </a:lnSpc>
            </a:pPr>
            <a:r>
              <a:rPr lang="en-US" altLang="zh-CN" sz="1400" dirty="0">
                <a:hlinkClick r:id="rId2"/>
              </a:rPr>
              <a:t>https://zhuanlan.zhihu.com/p/49193525</a:t>
            </a:r>
            <a:endParaRPr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073" y="1059624"/>
            <a:ext cx="4229239" cy="33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9028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156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Appium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403736" y="699594"/>
            <a:ext cx="669655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smtClean="0"/>
              <a:t>Desired Capabilities</a:t>
            </a:r>
            <a:r>
              <a:rPr lang="zh-CN" altLang="en-US" sz="1400" b="1" dirty="0" smtClean="0"/>
              <a:t>参数查询</a:t>
            </a:r>
            <a:endParaRPr lang="en-US" altLang="zh-CN" sz="1400" b="1" dirty="0" smtClean="0"/>
          </a:p>
          <a:p>
            <a:endParaRPr lang="en-US" altLang="zh-CN" sz="1400" b="1" dirty="0" smtClean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#</a:t>
            </a:r>
            <a:r>
              <a:rPr lang="zh-CN" altLang="en-US" sz="1400" dirty="0">
                <a:latin typeface="+mn-ea"/>
              </a:rPr>
              <a:t>获取系统版本号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+mn-ea"/>
              </a:rPr>
              <a:t>adb</a:t>
            </a:r>
            <a:r>
              <a:rPr lang="en-US" altLang="zh-CN" sz="1400" dirty="0">
                <a:latin typeface="+mn-ea"/>
              </a:rPr>
              <a:t> shell </a:t>
            </a:r>
            <a:r>
              <a:rPr lang="en-US" altLang="zh-CN" sz="1400" dirty="0" err="1">
                <a:latin typeface="+mn-ea"/>
              </a:rPr>
              <a:t>getprop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 smtClean="0">
                <a:latin typeface="+mn-ea"/>
              </a:rPr>
              <a:t>ro.build.version.release</a:t>
            </a:r>
            <a:endParaRPr lang="en-US" altLang="zh-CN" sz="1400" b="1" dirty="0" smtClean="0"/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  <a:ea typeface="+mn-ea"/>
              </a:rPr>
              <a:t>#</a:t>
            </a:r>
            <a:r>
              <a:rPr lang="zh-CN" altLang="en-US" sz="1400" dirty="0">
                <a:latin typeface="+mn-ea"/>
                <a:ea typeface="+mn-ea"/>
              </a:rPr>
              <a:t>获取设备名称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+mn-ea"/>
                <a:ea typeface="+mn-ea"/>
              </a:rPr>
              <a:t>adb</a:t>
            </a:r>
            <a:r>
              <a:rPr lang="en-US" altLang="zh-CN" sz="1400" dirty="0">
                <a:latin typeface="+mn-ea"/>
                <a:ea typeface="+mn-ea"/>
              </a:rPr>
              <a:t> devices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+mn-ea"/>
                <a:ea typeface="+mn-ea"/>
              </a:rPr>
              <a:t>#</a:t>
            </a:r>
            <a:r>
              <a:rPr lang="zh-CN" altLang="en-US" sz="1400" dirty="0">
                <a:latin typeface="+mn-ea"/>
                <a:ea typeface="+mn-ea"/>
              </a:rPr>
              <a:t>获取</a:t>
            </a:r>
            <a:r>
              <a:rPr lang="en-US" altLang="zh-CN" sz="1400" dirty="0" err="1">
                <a:latin typeface="+mn-ea"/>
                <a:ea typeface="+mn-ea"/>
              </a:rPr>
              <a:t>apk</a:t>
            </a:r>
            <a:r>
              <a:rPr lang="zh-CN" altLang="en-US" sz="1400" dirty="0">
                <a:latin typeface="+mn-ea"/>
                <a:ea typeface="+mn-ea"/>
              </a:rPr>
              <a:t>的包名，</a:t>
            </a:r>
            <a:r>
              <a:rPr lang="en-US" altLang="zh-CN" sz="1400" dirty="0">
                <a:latin typeface="+mn-ea"/>
                <a:ea typeface="+mn-ea"/>
              </a:rPr>
              <a:t>activity</a:t>
            </a:r>
            <a:r>
              <a:rPr lang="zh-CN" altLang="en-US" sz="1400" dirty="0">
                <a:latin typeface="+mn-ea"/>
                <a:ea typeface="+mn-ea"/>
              </a:rPr>
              <a:t>名称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+mn-ea"/>
                <a:ea typeface="+mn-ea"/>
              </a:rPr>
              <a:t>adb</a:t>
            </a:r>
            <a:r>
              <a:rPr lang="en-US" altLang="zh-CN" sz="1400" dirty="0" smtClean="0">
                <a:latin typeface="+mn-ea"/>
                <a:ea typeface="+mn-ea"/>
              </a:rPr>
              <a:t> </a:t>
            </a:r>
            <a:r>
              <a:rPr lang="en-US" altLang="zh-CN" sz="1400" dirty="0">
                <a:latin typeface="+mn-ea"/>
                <a:ea typeface="+mn-ea"/>
              </a:rPr>
              <a:t>shell </a:t>
            </a:r>
            <a:r>
              <a:rPr lang="en-US" altLang="zh-CN" sz="1400" dirty="0" err="1">
                <a:latin typeface="+mn-ea"/>
                <a:ea typeface="+mn-ea"/>
              </a:rPr>
              <a:t>dumpsys</a:t>
            </a:r>
            <a:r>
              <a:rPr lang="en-US" altLang="zh-CN" sz="1400" dirty="0">
                <a:latin typeface="+mn-ea"/>
                <a:ea typeface="+mn-ea"/>
              </a:rPr>
              <a:t> activity activities | </a:t>
            </a:r>
            <a:r>
              <a:rPr lang="en-US" altLang="zh-CN" sz="1400" dirty="0" err="1">
                <a:latin typeface="+mn-ea"/>
                <a:ea typeface="+mn-ea"/>
              </a:rPr>
              <a:t>findstr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mResumedActivity</a:t>
            </a:r>
            <a:endParaRPr lang="en-US" altLang="zh-CN" sz="1400" dirty="0" smtClean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42" y="3174356"/>
            <a:ext cx="5688474" cy="17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4301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156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Appium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80128" y="1563666"/>
            <a:ext cx="3555794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smtClean="0"/>
              <a:t>Desired Capabilities</a:t>
            </a:r>
            <a:r>
              <a:rPr lang="zh-CN" altLang="en-US" sz="1400" b="1" dirty="0" smtClean="0"/>
              <a:t>参数配置</a:t>
            </a:r>
            <a:endParaRPr lang="en-US" altLang="zh-CN" sz="1400" b="1" dirty="0" smtClean="0"/>
          </a:p>
          <a:p>
            <a:endParaRPr lang="en-US" altLang="zh-CN" sz="1400" b="1" dirty="0" smtClean="0"/>
          </a:p>
          <a:p>
            <a:pPr>
              <a:lnSpc>
                <a:spcPct val="150000"/>
              </a:lnSpc>
            </a:pPr>
            <a:r>
              <a:rPr lang="en-US" altLang="zh-CN" sz="1400" b="1" dirty="0" err="1" smtClean="0">
                <a:latin typeface="+mn-ea"/>
              </a:rPr>
              <a:t>platformName</a:t>
            </a:r>
            <a:r>
              <a:rPr lang="en-US" altLang="zh-CN" sz="1400" dirty="0" smtClean="0">
                <a:latin typeface="+mn-ea"/>
              </a:rPr>
              <a:t>:</a:t>
            </a:r>
            <a:r>
              <a:rPr lang="zh-CN" altLang="en-US" sz="1400" dirty="0"/>
              <a:t>移动</a:t>
            </a:r>
            <a:r>
              <a:rPr lang="zh-CN" altLang="en-US" sz="1400" dirty="0" smtClean="0"/>
              <a:t>平台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b="1" dirty="0" err="1" smtClean="0">
                <a:latin typeface="+mn-ea"/>
              </a:rPr>
              <a:t>platformVersion</a:t>
            </a:r>
            <a:r>
              <a:rPr lang="en-US" altLang="zh-CN" sz="1400" dirty="0" smtClean="0">
                <a:latin typeface="+mn-ea"/>
              </a:rPr>
              <a:t>: </a:t>
            </a:r>
            <a:r>
              <a:rPr lang="zh-CN" altLang="en-US" sz="1400" dirty="0" smtClean="0">
                <a:latin typeface="+mn-ea"/>
              </a:rPr>
              <a:t>平台版本</a:t>
            </a:r>
            <a:endParaRPr lang="en-US" altLang="zh-CN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err="1" smtClean="0">
                <a:latin typeface="+mn-ea"/>
              </a:rPr>
              <a:t>automationName</a:t>
            </a:r>
            <a:r>
              <a:rPr lang="en-US" altLang="zh-CN" sz="1400" dirty="0" smtClean="0">
                <a:latin typeface="+mn-ea"/>
              </a:rPr>
              <a:t>:</a:t>
            </a:r>
            <a:r>
              <a:rPr lang="zh-CN" altLang="en-US" sz="1400" dirty="0"/>
              <a:t>自动化</a:t>
            </a:r>
            <a:r>
              <a:rPr lang="zh-CN" altLang="en-US" sz="1400" dirty="0" smtClean="0"/>
              <a:t>引擎</a:t>
            </a:r>
            <a:endParaRPr lang="en-US" altLang="zh-CN" sz="1400" dirty="0" smtClean="0"/>
          </a:p>
          <a:p>
            <a:pPr>
              <a:lnSpc>
                <a:spcPct val="150000"/>
              </a:lnSpc>
            </a:pPr>
            <a:r>
              <a:rPr lang="en-US" altLang="zh-CN" sz="1400" b="1" dirty="0" err="1" smtClean="0">
                <a:latin typeface="+mn-ea"/>
              </a:rPr>
              <a:t>deviceName</a:t>
            </a:r>
            <a:r>
              <a:rPr lang="en-US" altLang="zh-CN" sz="1400" dirty="0" smtClean="0">
                <a:latin typeface="+mn-ea"/>
              </a:rPr>
              <a:t>: </a:t>
            </a:r>
            <a:r>
              <a:rPr lang="zh-CN" altLang="en-US" sz="1400" dirty="0" smtClean="0">
                <a:latin typeface="+mn-ea"/>
              </a:rPr>
              <a:t>设备名称，</a:t>
            </a:r>
            <a:r>
              <a:rPr lang="zh-CN" altLang="en-US" sz="1400" dirty="0" smtClean="0"/>
              <a:t>真机 </a:t>
            </a:r>
            <a:r>
              <a:rPr lang="en-US" altLang="zh-CN" sz="1400" dirty="0" smtClean="0"/>
              <a:t>or </a:t>
            </a:r>
            <a:r>
              <a:rPr lang="zh-CN" altLang="en-US" sz="1400" dirty="0" smtClean="0"/>
              <a:t>模拟器</a:t>
            </a:r>
            <a:endParaRPr lang="en-US" altLang="zh-CN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 err="1" smtClean="0">
                <a:latin typeface="+mn-ea"/>
              </a:rPr>
              <a:t>appPackage</a:t>
            </a:r>
            <a:r>
              <a:rPr lang="en-US" altLang="zh-CN" sz="1400" dirty="0" smtClean="0">
                <a:latin typeface="+mn-ea"/>
              </a:rPr>
              <a:t>:</a:t>
            </a:r>
            <a:r>
              <a:rPr lang="zh-CN" altLang="en-US" sz="1400" dirty="0" smtClean="0"/>
              <a:t>待测试的</a:t>
            </a:r>
            <a:r>
              <a:rPr lang="en-US" altLang="zh-CN" sz="1400" dirty="0" smtClean="0"/>
              <a:t>app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java package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 err="1" smtClean="0">
                <a:latin typeface="+mn-ea"/>
              </a:rPr>
              <a:t>appActivity</a:t>
            </a:r>
            <a:r>
              <a:rPr lang="en-US" altLang="zh-CN" sz="1400" dirty="0" smtClean="0">
                <a:latin typeface="+mn-ea"/>
              </a:rPr>
              <a:t>:</a:t>
            </a:r>
            <a:r>
              <a:rPr lang="zh-CN" altLang="en-US" sz="1400" dirty="0"/>
              <a:t>待测试的</a:t>
            </a:r>
            <a:r>
              <a:rPr lang="en-US" altLang="zh-CN" sz="1400" dirty="0"/>
              <a:t>app</a:t>
            </a:r>
            <a:r>
              <a:rPr lang="zh-CN" altLang="en-US" sz="1400" dirty="0"/>
              <a:t>的</a:t>
            </a:r>
            <a:r>
              <a:rPr lang="en-US" altLang="zh-CN" sz="1400" dirty="0"/>
              <a:t>Activity</a:t>
            </a:r>
            <a:r>
              <a:rPr lang="zh-CN" altLang="en-US" sz="1400" dirty="0" smtClean="0"/>
              <a:t>名字</a:t>
            </a:r>
            <a:endParaRPr lang="en-US" altLang="zh-CN" sz="1400" dirty="0" smtClean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33" y="987618"/>
            <a:ext cx="5717645" cy="363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5404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11226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1907778" y="3075792"/>
            <a:ext cx="5184432" cy="4320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STF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云测平台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5652090" y="1136409"/>
            <a:ext cx="1440120" cy="4320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Monkey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779934" y="1137455"/>
            <a:ext cx="1440120" cy="4320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Airtest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907778" y="1131630"/>
            <a:ext cx="1440120" cy="4320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Appium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1907778" y="4515912"/>
            <a:ext cx="1440120" cy="4320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dirty="0"/>
              <a:t>真</a:t>
            </a:r>
            <a:r>
              <a:rPr lang="zh-CN" altLang="en-US" dirty="0" smtClean="0"/>
              <a:t>机</a:t>
            </a:r>
            <a:r>
              <a:rPr lang="en-US" altLang="zh-CN" dirty="0" smtClean="0"/>
              <a:t>1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779934" y="4515912"/>
            <a:ext cx="1440120" cy="4320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dirty="0"/>
              <a:t>真</a:t>
            </a:r>
            <a:r>
              <a:rPr lang="zh-CN" altLang="en-US" dirty="0" smtClean="0"/>
              <a:t>机</a:t>
            </a:r>
            <a:r>
              <a:rPr lang="en-US" altLang="zh-CN" dirty="0"/>
              <a:t>2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652090" y="4515912"/>
            <a:ext cx="1440120" cy="4320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dirty="0"/>
              <a:t>真</a:t>
            </a:r>
            <a:r>
              <a:rPr lang="zh-CN" altLang="en-US" dirty="0" smtClean="0"/>
              <a:t>机</a:t>
            </a:r>
            <a:r>
              <a:rPr lang="en-US" altLang="zh-CN" dirty="0" smtClean="0"/>
              <a:t>N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635922" y="2139714"/>
            <a:ext cx="1728144" cy="576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云真机</a:t>
            </a:r>
          </a:p>
        </p:txBody>
      </p:sp>
      <p:sp>
        <p:nvSpPr>
          <p:cNvPr id="23" name="上箭头 22"/>
          <p:cNvSpPr/>
          <p:nvPr/>
        </p:nvSpPr>
        <p:spPr bwMode="auto">
          <a:xfrm>
            <a:off x="4391985" y="2759260"/>
            <a:ext cx="216018" cy="244526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上箭头标注 26"/>
          <p:cNvSpPr/>
          <p:nvPr/>
        </p:nvSpPr>
        <p:spPr bwMode="auto">
          <a:xfrm>
            <a:off x="4067959" y="3579834"/>
            <a:ext cx="864071" cy="576048"/>
          </a:xfrm>
          <a:prstGeom prst="upArrow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分布式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统一管理</a:t>
            </a:r>
          </a:p>
        </p:txBody>
      </p:sp>
      <p:cxnSp>
        <p:nvCxnSpPr>
          <p:cNvPr id="29" name="直接箭头连接符 28"/>
          <p:cNvCxnSpPr>
            <a:stCxn id="21" idx="0"/>
            <a:endCxn id="27" idx="2"/>
          </p:cNvCxnSpPr>
          <p:nvPr/>
        </p:nvCxnSpPr>
        <p:spPr bwMode="auto">
          <a:xfrm flipV="1">
            <a:off x="4499994" y="4155882"/>
            <a:ext cx="1" cy="360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箭头连接符 30"/>
          <p:cNvCxnSpPr/>
          <p:nvPr/>
        </p:nvCxnSpPr>
        <p:spPr bwMode="auto">
          <a:xfrm>
            <a:off x="2663840" y="3939863"/>
            <a:ext cx="13681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连接符 32"/>
          <p:cNvCxnSpPr/>
          <p:nvPr/>
        </p:nvCxnSpPr>
        <p:spPr bwMode="auto">
          <a:xfrm>
            <a:off x="2664750" y="3939864"/>
            <a:ext cx="0" cy="5040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箭头连接符 40"/>
          <p:cNvCxnSpPr/>
          <p:nvPr/>
        </p:nvCxnSpPr>
        <p:spPr bwMode="auto">
          <a:xfrm rot="10800000">
            <a:off x="4968032" y="3939864"/>
            <a:ext cx="13681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连接符 34"/>
          <p:cNvCxnSpPr/>
          <p:nvPr/>
        </p:nvCxnSpPr>
        <p:spPr bwMode="auto">
          <a:xfrm>
            <a:off x="6345185" y="3939864"/>
            <a:ext cx="0" cy="5040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连接符 44"/>
          <p:cNvCxnSpPr/>
          <p:nvPr/>
        </p:nvCxnSpPr>
        <p:spPr bwMode="auto">
          <a:xfrm>
            <a:off x="1763766" y="843606"/>
            <a:ext cx="0" cy="864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连接符 52"/>
          <p:cNvCxnSpPr/>
          <p:nvPr/>
        </p:nvCxnSpPr>
        <p:spPr bwMode="auto">
          <a:xfrm>
            <a:off x="5436072" y="843606"/>
            <a:ext cx="0" cy="864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连接符 46"/>
          <p:cNvCxnSpPr/>
          <p:nvPr/>
        </p:nvCxnSpPr>
        <p:spPr bwMode="auto">
          <a:xfrm>
            <a:off x="1763766" y="843606"/>
            <a:ext cx="36723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直接连接符 55"/>
          <p:cNvCxnSpPr/>
          <p:nvPr/>
        </p:nvCxnSpPr>
        <p:spPr bwMode="auto">
          <a:xfrm>
            <a:off x="1763766" y="1707678"/>
            <a:ext cx="36723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文本框 47"/>
          <p:cNvSpPr txBox="1"/>
          <p:nvPr/>
        </p:nvSpPr>
        <p:spPr>
          <a:xfrm>
            <a:off x="2915862" y="81732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UI</a:t>
            </a:r>
            <a:r>
              <a:rPr lang="zh-CN" altLang="en-US" sz="1600" dirty="0" smtClean="0"/>
              <a:t>自动化测试</a:t>
            </a:r>
            <a:endParaRPr lang="zh-CN" altLang="en-US" sz="1600" dirty="0"/>
          </a:p>
        </p:txBody>
      </p:sp>
      <p:cxnSp>
        <p:nvCxnSpPr>
          <p:cNvPr id="58" name="直接连接符 57"/>
          <p:cNvCxnSpPr/>
          <p:nvPr/>
        </p:nvCxnSpPr>
        <p:spPr bwMode="auto">
          <a:xfrm>
            <a:off x="5580084" y="843606"/>
            <a:ext cx="0" cy="864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连接符 58"/>
          <p:cNvCxnSpPr/>
          <p:nvPr/>
        </p:nvCxnSpPr>
        <p:spPr bwMode="auto">
          <a:xfrm>
            <a:off x="7164216" y="843606"/>
            <a:ext cx="0" cy="864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连接符 59"/>
          <p:cNvCxnSpPr/>
          <p:nvPr/>
        </p:nvCxnSpPr>
        <p:spPr bwMode="auto">
          <a:xfrm>
            <a:off x="5580084" y="843606"/>
            <a:ext cx="15841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连接符 60"/>
          <p:cNvCxnSpPr/>
          <p:nvPr/>
        </p:nvCxnSpPr>
        <p:spPr bwMode="auto">
          <a:xfrm>
            <a:off x="5580084" y="1707678"/>
            <a:ext cx="15841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文本框 63"/>
          <p:cNvSpPr txBox="1"/>
          <p:nvPr/>
        </p:nvSpPr>
        <p:spPr>
          <a:xfrm>
            <a:off x="5737610" y="81732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稳定性测试</a:t>
            </a:r>
            <a:endParaRPr lang="zh-CN" altLang="en-US" sz="1600" dirty="0"/>
          </a:p>
        </p:txBody>
      </p:sp>
      <p:cxnSp>
        <p:nvCxnSpPr>
          <p:cNvPr id="52" name="直接箭头连接符 51"/>
          <p:cNvCxnSpPr>
            <a:stCxn id="14" idx="1"/>
          </p:cNvCxnSpPr>
          <p:nvPr/>
        </p:nvCxnSpPr>
        <p:spPr bwMode="auto">
          <a:xfrm flipH="1" flipV="1">
            <a:off x="2663840" y="1707678"/>
            <a:ext cx="1225163" cy="516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箭头连接符 54"/>
          <p:cNvCxnSpPr>
            <a:stCxn id="14" idx="0"/>
          </p:cNvCxnSpPr>
          <p:nvPr/>
        </p:nvCxnSpPr>
        <p:spPr bwMode="auto">
          <a:xfrm flipV="1">
            <a:off x="4499994" y="1707678"/>
            <a:ext cx="0" cy="4320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箭头连接符 66"/>
          <p:cNvCxnSpPr>
            <a:stCxn id="14" idx="7"/>
          </p:cNvCxnSpPr>
          <p:nvPr/>
        </p:nvCxnSpPr>
        <p:spPr bwMode="auto">
          <a:xfrm flipV="1">
            <a:off x="5110985" y="1707678"/>
            <a:ext cx="1045147" cy="516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9801790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156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Appium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3779934" y="627588"/>
            <a:ext cx="15121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err="1" smtClean="0">
                <a:latin typeface="+mn-ea"/>
              </a:rPr>
              <a:t>Appium</a:t>
            </a:r>
            <a:r>
              <a:rPr lang="zh-CN" altLang="en-US" sz="1400" b="1" dirty="0" smtClean="0">
                <a:latin typeface="+mn-ea"/>
              </a:rPr>
              <a:t>操作界面</a:t>
            </a:r>
            <a:endParaRPr lang="zh-CN" altLang="en-US" sz="1400" b="1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94" y="987618"/>
            <a:ext cx="7776648" cy="410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668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156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Appium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48" y="1563666"/>
            <a:ext cx="6556846" cy="3527178"/>
          </a:xfrm>
          <a:prstGeom prst="rect">
            <a:avLst/>
          </a:prstGeom>
        </p:spPr>
      </p:pic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1403736" y="557391"/>
            <a:ext cx="748862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 err="1" smtClean="0"/>
              <a:t>Appium</a:t>
            </a:r>
            <a:r>
              <a:rPr lang="zh-CN" altLang="en-US" sz="1400" b="1" dirty="0" smtClean="0"/>
              <a:t>定位方式</a:t>
            </a:r>
            <a:endParaRPr lang="en-US" altLang="zh-CN" sz="1400" b="1" dirty="0" smtClean="0"/>
          </a:p>
          <a:p>
            <a:r>
              <a:rPr lang="en-US" altLang="zh-CN" sz="1400" dirty="0" err="1">
                <a:latin typeface="+mn-ea"/>
              </a:rPr>
              <a:t>driver.find_element_by_class_name</a:t>
            </a:r>
            <a:r>
              <a:rPr lang="en-US" altLang="zh-CN" sz="1400" dirty="0">
                <a:latin typeface="+mn-ea"/>
              </a:rPr>
              <a:t>("</a:t>
            </a:r>
            <a:r>
              <a:rPr lang="en-US" altLang="zh-CN" sz="1400" dirty="0" err="1">
                <a:latin typeface="+mn-ea"/>
              </a:rPr>
              <a:t>android.view.View</a:t>
            </a:r>
            <a:r>
              <a:rPr lang="en-US" altLang="zh-CN" sz="1400" dirty="0" smtClean="0">
                <a:latin typeface="+mn-ea"/>
              </a:rPr>
              <a:t>")</a:t>
            </a:r>
          </a:p>
          <a:p>
            <a:r>
              <a:rPr lang="en-US" altLang="zh-CN" sz="1400" dirty="0" err="1">
                <a:latin typeface="+mn-ea"/>
              </a:rPr>
              <a:t>driver.find_element_by_android_uiautomator</a:t>
            </a:r>
            <a:r>
              <a:rPr lang="en-US" altLang="zh-CN" sz="1400" dirty="0">
                <a:latin typeface="+mn-ea"/>
              </a:rPr>
              <a:t>(‘new </a:t>
            </a:r>
            <a:r>
              <a:rPr lang="en-US" altLang="zh-CN" sz="1400" dirty="0" err="1">
                <a:latin typeface="+mn-ea"/>
              </a:rPr>
              <a:t>UiSelector</a:t>
            </a:r>
            <a:r>
              <a:rPr lang="en-US" altLang="zh-CN" sz="1400" dirty="0">
                <a:latin typeface="+mn-ea"/>
              </a:rPr>
              <a:t>().text(“</a:t>
            </a:r>
            <a:r>
              <a:rPr lang="zh-CN" altLang="en-US" sz="1400" dirty="0">
                <a:latin typeface="+mn-ea"/>
              </a:rPr>
              <a:t>价格</a:t>
            </a:r>
            <a:r>
              <a:rPr lang="en-US" altLang="zh-CN" sz="1400" dirty="0" smtClean="0">
                <a:latin typeface="+mn-ea"/>
              </a:rPr>
              <a:t>")')</a:t>
            </a:r>
            <a:endParaRPr lang="en-US" altLang="zh-CN" sz="1400" b="1" dirty="0" smtClean="0"/>
          </a:p>
          <a:p>
            <a:r>
              <a:rPr lang="en-US" altLang="zh-CN" sz="1400" dirty="0" err="1">
                <a:latin typeface="+mn-ea"/>
                <a:ea typeface="+mn-ea"/>
              </a:rPr>
              <a:t>driver.find_element_by_id</a:t>
            </a:r>
            <a:r>
              <a:rPr lang="en-US" altLang="zh-CN" sz="1400" dirty="0">
                <a:latin typeface="+mn-ea"/>
                <a:ea typeface="+mn-ea"/>
              </a:rPr>
              <a:t>("m-tabs-0-2</a:t>
            </a:r>
            <a:r>
              <a:rPr lang="en-US" altLang="zh-CN" sz="1400" dirty="0" smtClean="0">
                <a:latin typeface="+mn-ea"/>
                <a:ea typeface="+mn-ea"/>
              </a:rPr>
              <a:t>")</a:t>
            </a:r>
            <a:endParaRPr lang="en-US" altLang="zh-C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025998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156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Appium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827688" y="771600"/>
            <a:ext cx="7848654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err="1" smtClean="0"/>
              <a:t>Appium</a:t>
            </a:r>
            <a:r>
              <a:rPr lang="zh-CN" altLang="en-US" sz="1400" b="1" dirty="0" smtClean="0"/>
              <a:t>常用定位方式和扩展</a:t>
            </a:r>
            <a:r>
              <a:rPr lang="en-US" altLang="zh-CN" sz="1400" b="1" dirty="0" err="1" smtClean="0"/>
              <a:t>AndroidUiAutomator</a:t>
            </a:r>
            <a:r>
              <a:rPr lang="zh-CN" altLang="en-US" sz="1400" b="1" dirty="0" smtClean="0"/>
              <a:t>定位</a:t>
            </a:r>
            <a:endParaRPr lang="en-US" altLang="zh-CN" sz="1400" b="1" dirty="0" smtClean="0"/>
          </a:p>
          <a:p>
            <a:endParaRPr lang="en-US" altLang="zh-CN" sz="1400" b="1" dirty="0" smtClean="0"/>
          </a:p>
          <a:p>
            <a:r>
              <a:rPr lang="en-US" altLang="zh-CN" sz="1400" dirty="0">
                <a:latin typeface="+mn-ea"/>
              </a:rPr>
              <a:t>#BY_ID</a:t>
            </a:r>
          </a:p>
          <a:p>
            <a:r>
              <a:rPr lang="en-US" altLang="zh-CN" sz="1400" dirty="0" err="1">
                <a:latin typeface="+mn-ea"/>
              </a:rPr>
              <a:t>driver.find_element_by_id</a:t>
            </a:r>
            <a:r>
              <a:rPr lang="en-US" altLang="zh-CN" sz="1400" dirty="0">
                <a:latin typeface="+mn-ea"/>
              </a:rPr>
              <a:t>("</a:t>
            </a:r>
            <a:r>
              <a:rPr lang="zh-CN" altLang="en-US" sz="1400" dirty="0">
                <a:latin typeface="+mn-ea"/>
              </a:rPr>
              <a:t>输入值</a:t>
            </a:r>
            <a:r>
              <a:rPr lang="en-US" altLang="zh-CN" sz="1400" dirty="0">
                <a:latin typeface="+mn-ea"/>
              </a:rPr>
              <a:t>")</a:t>
            </a:r>
          </a:p>
          <a:p>
            <a:r>
              <a:rPr lang="en-US" altLang="zh-CN" sz="1400" dirty="0" err="1">
                <a:latin typeface="+mn-ea"/>
              </a:rPr>
              <a:t>driver.find_element_by_android_uiautomator</a:t>
            </a:r>
            <a:r>
              <a:rPr lang="en-US" altLang="zh-CN" sz="1400" dirty="0">
                <a:latin typeface="+mn-ea"/>
              </a:rPr>
              <a:t>('new </a:t>
            </a:r>
            <a:r>
              <a:rPr lang="en-US" altLang="zh-CN" sz="1400" dirty="0" err="1">
                <a:latin typeface="+mn-ea"/>
              </a:rPr>
              <a:t>UiSelector</a:t>
            </a:r>
            <a:r>
              <a:rPr lang="en-US" altLang="zh-CN" sz="1400" dirty="0">
                <a:latin typeface="+mn-ea"/>
              </a:rPr>
              <a:t>().</a:t>
            </a:r>
            <a:r>
              <a:rPr lang="en-US" altLang="zh-CN" sz="1400" dirty="0" err="1">
                <a:latin typeface="+mn-ea"/>
              </a:rPr>
              <a:t>resourceId</a:t>
            </a:r>
            <a:r>
              <a:rPr lang="en-US" altLang="zh-CN" sz="1400" dirty="0">
                <a:latin typeface="+mn-ea"/>
              </a:rPr>
              <a:t>("</a:t>
            </a:r>
            <a:r>
              <a:rPr lang="zh-CN" altLang="en-US" sz="1400" dirty="0">
                <a:latin typeface="+mn-ea"/>
              </a:rPr>
              <a:t>输入值</a:t>
            </a:r>
            <a:r>
              <a:rPr lang="en-US" altLang="zh-CN" sz="1400" dirty="0" smtClean="0">
                <a:latin typeface="+mn-ea"/>
              </a:rPr>
              <a:t>")')</a:t>
            </a:r>
          </a:p>
          <a:p>
            <a:endParaRPr lang="en-US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#BY_NAME</a:t>
            </a:r>
          </a:p>
          <a:p>
            <a:r>
              <a:rPr lang="en-US" altLang="zh-CN" sz="1400" dirty="0" err="1">
                <a:latin typeface="+mn-ea"/>
              </a:rPr>
              <a:t>driver.find_element_by_android_uiautomator</a:t>
            </a:r>
            <a:r>
              <a:rPr lang="en-US" altLang="zh-CN" sz="1400" dirty="0">
                <a:latin typeface="+mn-ea"/>
              </a:rPr>
              <a:t>('new </a:t>
            </a:r>
            <a:r>
              <a:rPr lang="en-US" altLang="zh-CN" sz="1400" dirty="0" err="1">
                <a:latin typeface="+mn-ea"/>
              </a:rPr>
              <a:t>UiSelector</a:t>
            </a:r>
            <a:r>
              <a:rPr lang="en-US" altLang="zh-CN" sz="1400" dirty="0">
                <a:latin typeface="+mn-ea"/>
              </a:rPr>
              <a:t>().text("</a:t>
            </a:r>
            <a:r>
              <a:rPr lang="zh-CN" altLang="en-US" sz="1400" dirty="0">
                <a:latin typeface="+mn-ea"/>
              </a:rPr>
              <a:t>输入值</a:t>
            </a:r>
            <a:r>
              <a:rPr lang="en-US" altLang="zh-CN" sz="1400" dirty="0" smtClean="0">
                <a:latin typeface="+mn-ea"/>
              </a:rPr>
              <a:t>")')</a:t>
            </a:r>
          </a:p>
          <a:p>
            <a:endParaRPr lang="en-US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#BY_ACCESSIBILITY_ID</a:t>
            </a:r>
          </a:p>
          <a:p>
            <a:r>
              <a:rPr lang="en-US" altLang="zh-CN" sz="1400" dirty="0" err="1">
                <a:latin typeface="+mn-ea"/>
              </a:rPr>
              <a:t>driver.find_element_by_accessibility_id</a:t>
            </a:r>
            <a:r>
              <a:rPr lang="en-US" altLang="zh-CN" sz="1400" dirty="0">
                <a:latin typeface="+mn-ea"/>
              </a:rPr>
              <a:t>("</a:t>
            </a:r>
            <a:r>
              <a:rPr lang="zh-CN" altLang="en-US" sz="1400" dirty="0">
                <a:latin typeface="+mn-ea"/>
              </a:rPr>
              <a:t>输入值</a:t>
            </a:r>
            <a:r>
              <a:rPr lang="en-US" altLang="zh-CN" sz="1400" dirty="0">
                <a:latin typeface="+mn-ea"/>
              </a:rPr>
              <a:t>")</a:t>
            </a:r>
          </a:p>
          <a:p>
            <a:r>
              <a:rPr lang="en-US" altLang="zh-CN" sz="1400" dirty="0" err="1">
                <a:latin typeface="+mn-ea"/>
              </a:rPr>
              <a:t>driver.find_element_by_android_uiautomator</a:t>
            </a:r>
            <a:r>
              <a:rPr lang="en-US" altLang="zh-CN" sz="1400" dirty="0">
                <a:latin typeface="+mn-ea"/>
              </a:rPr>
              <a:t>('new </a:t>
            </a:r>
            <a:r>
              <a:rPr lang="en-US" altLang="zh-CN" sz="1400" dirty="0" err="1">
                <a:latin typeface="+mn-ea"/>
              </a:rPr>
              <a:t>UiSelector</a:t>
            </a:r>
            <a:r>
              <a:rPr lang="en-US" altLang="zh-CN" sz="1400" dirty="0">
                <a:latin typeface="+mn-ea"/>
              </a:rPr>
              <a:t>().description("</a:t>
            </a:r>
            <a:r>
              <a:rPr lang="zh-CN" altLang="en-US" sz="1400" dirty="0">
                <a:latin typeface="+mn-ea"/>
              </a:rPr>
              <a:t>输入值</a:t>
            </a:r>
            <a:r>
              <a:rPr lang="en-US" altLang="zh-CN" sz="1400" dirty="0" smtClean="0">
                <a:latin typeface="+mn-ea"/>
              </a:rPr>
              <a:t>")')</a:t>
            </a:r>
          </a:p>
          <a:p>
            <a:endParaRPr lang="en-US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#BY_CLASS_NAME</a:t>
            </a:r>
          </a:p>
          <a:p>
            <a:r>
              <a:rPr lang="en-US" altLang="zh-CN" sz="1400" dirty="0" err="1">
                <a:latin typeface="+mn-ea"/>
              </a:rPr>
              <a:t>driver.find_element_by_class_name</a:t>
            </a:r>
            <a:r>
              <a:rPr lang="en-US" altLang="zh-CN" sz="1400" dirty="0">
                <a:latin typeface="+mn-ea"/>
              </a:rPr>
              <a:t>("</a:t>
            </a:r>
            <a:r>
              <a:rPr lang="zh-CN" altLang="en-US" sz="1400" dirty="0">
                <a:latin typeface="+mn-ea"/>
              </a:rPr>
              <a:t>输入值</a:t>
            </a:r>
            <a:r>
              <a:rPr lang="en-US" altLang="zh-CN" sz="1400" dirty="0">
                <a:latin typeface="+mn-ea"/>
              </a:rPr>
              <a:t>")</a:t>
            </a:r>
          </a:p>
          <a:p>
            <a:r>
              <a:rPr lang="en-US" altLang="zh-CN" sz="1400" dirty="0" err="1">
                <a:latin typeface="+mn-ea"/>
              </a:rPr>
              <a:t>driver.find_element_by_android_uiautomator</a:t>
            </a:r>
            <a:r>
              <a:rPr lang="en-US" altLang="zh-CN" sz="1400" dirty="0">
                <a:latin typeface="+mn-ea"/>
              </a:rPr>
              <a:t>('new </a:t>
            </a:r>
            <a:r>
              <a:rPr lang="en-US" altLang="zh-CN" sz="1400" dirty="0" err="1">
                <a:latin typeface="+mn-ea"/>
              </a:rPr>
              <a:t>UiSelector</a:t>
            </a:r>
            <a:r>
              <a:rPr lang="en-US" altLang="zh-CN" sz="1400" dirty="0">
                <a:latin typeface="+mn-ea"/>
              </a:rPr>
              <a:t>().</a:t>
            </a:r>
            <a:r>
              <a:rPr lang="en-US" altLang="zh-CN" sz="1400" dirty="0" err="1">
                <a:latin typeface="+mn-ea"/>
              </a:rPr>
              <a:t>className</a:t>
            </a:r>
            <a:r>
              <a:rPr lang="en-US" altLang="zh-CN" sz="1400" dirty="0">
                <a:latin typeface="+mn-ea"/>
              </a:rPr>
              <a:t>("</a:t>
            </a:r>
            <a:r>
              <a:rPr lang="zh-CN" altLang="en-US" sz="1400" dirty="0">
                <a:latin typeface="+mn-ea"/>
              </a:rPr>
              <a:t>输入值</a:t>
            </a:r>
            <a:r>
              <a:rPr lang="en-US" altLang="zh-CN" sz="1400" dirty="0" smtClean="0">
                <a:latin typeface="+mn-ea"/>
              </a:rPr>
              <a:t>")')</a:t>
            </a:r>
          </a:p>
          <a:p>
            <a:endParaRPr lang="en-US" altLang="zh-CN" sz="1400" dirty="0">
              <a:latin typeface="+mn-ea"/>
              <a:ea typeface="+mn-ea"/>
            </a:endParaRPr>
          </a:p>
          <a:p>
            <a:r>
              <a:rPr lang="zh-CN" altLang="en-US" sz="1400" b="1" dirty="0" smtClean="0">
                <a:latin typeface="+mn-ea"/>
                <a:ea typeface="+mn-ea"/>
              </a:rPr>
              <a:t>官方</a:t>
            </a:r>
            <a:r>
              <a:rPr lang="en-US" altLang="zh-CN" sz="1400" b="1" dirty="0" smtClean="0">
                <a:latin typeface="+mn-ea"/>
                <a:ea typeface="+mn-ea"/>
              </a:rPr>
              <a:t>API</a:t>
            </a:r>
            <a:r>
              <a:rPr lang="zh-CN" altLang="en-US" sz="1400" dirty="0" smtClean="0">
                <a:latin typeface="+mn-ea"/>
                <a:ea typeface="+mn-ea"/>
              </a:rPr>
              <a:t>：</a:t>
            </a:r>
            <a:r>
              <a:rPr lang="en-US" altLang="zh-CN" sz="1400" dirty="0">
                <a:latin typeface="+mn-ea"/>
                <a:ea typeface="+mn-ea"/>
                <a:hlinkClick r:id="rId2"/>
              </a:rPr>
              <a:t>https://</a:t>
            </a:r>
            <a:r>
              <a:rPr lang="en-US" altLang="zh-CN" sz="1400" dirty="0" smtClean="0">
                <a:latin typeface="+mn-ea"/>
                <a:ea typeface="+mn-ea"/>
                <a:hlinkClick r:id="rId2"/>
              </a:rPr>
              <a:t>testerhome.com/topics/3711</a:t>
            </a:r>
            <a:endParaRPr lang="en-US" altLang="zh-CN" sz="1400" dirty="0" smtClean="0">
              <a:latin typeface="+mn-ea"/>
              <a:ea typeface="+mn-ea"/>
            </a:endParaRPr>
          </a:p>
          <a:p>
            <a:endParaRPr lang="en-US" altLang="zh-C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203035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156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Appium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2555832" y="627588"/>
            <a:ext cx="338428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err="1" smtClean="0"/>
              <a:t>Python+Unittest+Appium</a:t>
            </a:r>
            <a:r>
              <a:rPr lang="zh-CN" altLang="en-US" sz="1400" b="1" dirty="0" smtClean="0"/>
              <a:t>自动化框架</a:t>
            </a:r>
            <a:endParaRPr lang="en-US" altLang="zh-CN" sz="1400" b="1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76" y="985295"/>
            <a:ext cx="6912576" cy="4106778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497058"/>
              </p:ext>
            </p:extLst>
          </p:nvPr>
        </p:nvGraphicFramePr>
        <p:xfrm>
          <a:off x="7884276" y="2788652"/>
          <a:ext cx="98107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包装程序外壳对象" showAsIcon="1" r:id="rId4" imgW="981720" imgH="500400" progId="Package">
                  <p:embed/>
                </p:oleObj>
              </mc:Choice>
              <mc:Fallback>
                <p:oleObj name="包装程序外壳对象" showAsIcon="1" r:id="rId4" imgW="98172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4276" y="2788652"/>
                        <a:ext cx="981075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914481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638987"/>
            <a:ext cx="9144000" cy="1148781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文本框 2"/>
          <p:cNvSpPr>
            <a:spLocks noChangeArrowheads="1"/>
          </p:cNvSpPr>
          <p:nvPr/>
        </p:nvSpPr>
        <p:spPr bwMode="auto">
          <a:xfrm>
            <a:off x="1352550" y="1951724"/>
            <a:ext cx="1677382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第四部分</a:t>
            </a:r>
            <a:endParaRPr lang="zh-CN" altLang="en-US" dirty="0"/>
          </a:p>
        </p:txBody>
      </p:sp>
      <p:sp>
        <p:nvSpPr>
          <p:cNvPr id="15" name="文本框 2"/>
          <p:cNvSpPr>
            <a:spLocks noChangeArrowheads="1"/>
          </p:cNvSpPr>
          <p:nvPr/>
        </p:nvSpPr>
        <p:spPr bwMode="auto">
          <a:xfrm>
            <a:off x="3419904" y="1951724"/>
            <a:ext cx="3369127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Airtest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768988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0671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Airtest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475742" y="690755"/>
            <a:ext cx="633652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 smtClean="0">
                <a:latin typeface="+mn-ea"/>
                <a:ea typeface="+mn-ea"/>
              </a:rPr>
              <a:t>什么是</a:t>
            </a:r>
            <a:r>
              <a:rPr lang="en-US" altLang="zh-CN" sz="1400" b="1" dirty="0" err="1" smtClean="0">
                <a:latin typeface="+mn-ea"/>
                <a:ea typeface="+mn-ea"/>
              </a:rPr>
              <a:t>Airtest</a:t>
            </a:r>
            <a:r>
              <a:rPr lang="zh-CN" altLang="en-US" sz="1400" b="1" dirty="0" smtClean="0">
                <a:latin typeface="+mn-ea"/>
                <a:ea typeface="+mn-ea"/>
              </a:rPr>
              <a:t>？</a:t>
            </a:r>
            <a:endParaRPr lang="en-US" altLang="zh-CN" sz="1400" b="1" dirty="0" smtClean="0">
              <a:latin typeface="+mn-ea"/>
              <a:ea typeface="+mn-ea"/>
            </a:endParaRPr>
          </a:p>
          <a:p>
            <a:endParaRPr lang="en-US" altLang="zh-CN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+mn-ea"/>
                <a:ea typeface="+mn-ea"/>
              </a:rPr>
              <a:t>AirtestProject</a:t>
            </a:r>
            <a:r>
              <a:rPr lang="zh-CN" altLang="en-US" sz="1400" dirty="0">
                <a:latin typeface="+mn-ea"/>
                <a:ea typeface="+mn-ea"/>
              </a:rPr>
              <a:t>是由网易游戏推出的一款自动化测试框架，是一个跨平台的、基于图像识别的</a:t>
            </a:r>
            <a:r>
              <a:rPr lang="en-US" altLang="zh-CN" sz="1400" dirty="0">
                <a:latin typeface="+mn-ea"/>
                <a:ea typeface="+mn-ea"/>
              </a:rPr>
              <a:t>UI</a:t>
            </a:r>
            <a:r>
              <a:rPr lang="zh-CN" altLang="en-US" sz="1400" dirty="0">
                <a:latin typeface="+mn-ea"/>
                <a:ea typeface="+mn-ea"/>
              </a:rPr>
              <a:t>自动化测试框架，适用于游戏和</a:t>
            </a:r>
            <a:r>
              <a:rPr lang="en-US" altLang="zh-CN" sz="1400" dirty="0">
                <a:latin typeface="+mn-ea"/>
                <a:ea typeface="+mn-ea"/>
              </a:rPr>
              <a:t>App</a:t>
            </a:r>
            <a:r>
              <a:rPr lang="zh-CN" altLang="en-US" sz="1400" dirty="0">
                <a:latin typeface="+mn-ea"/>
                <a:ea typeface="+mn-ea"/>
              </a:rPr>
              <a:t>，支持平台有</a:t>
            </a:r>
            <a:r>
              <a:rPr lang="en-US" altLang="zh-CN" sz="1400" dirty="0">
                <a:latin typeface="+mn-ea"/>
                <a:ea typeface="+mn-ea"/>
              </a:rPr>
              <a:t>Windows</a:t>
            </a:r>
            <a:r>
              <a:rPr lang="zh-CN" altLang="en-US" sz="1400" dirty="0">
                <a:latin typeface="+mn-ea"/>
                <a:ea typeface="+mn-ea"/>
              </a:rPr>
              <a:t>、</a:t>
            </a:r>
            <a:r>
              <a:rPr lang="en-US" altLang="zh-CN" sz="1400" dirty="0">
                <a:latin typeface="+mn-ea"/>
                <a:ea typeface="+mn-ea"/>
              </a:rPr>
              <a:t>Android</a:t>
            </a:r>
            <a:r>
              <a:rPr lang="zh-CN" altLang="en-US" sz="1400" dirty="0">
                <a:latin typeface="+mn-ea"/>
                <a:ea typeface="+mn-ea"/>
              </a:rPr>
              <a:t>和</a:t>
            </a:r>
            <a:r>
              <a:rPr lang="en-US" altLang="zh-CN" sz="1400" dirty="0" err="1" smtClean="0">
                <a:latin typeface="+mn-ea"/>
                <a:ea typeface="+mn-ea"/>
              </a:rPr>
              <a:t>iOS</a:t>
            </a:r>
            <a:r>
              <a:rPr lang="zh-CN" altLang="en-US" sz="1400" dirty="0" smtClean="0">
                <a:latin typeface="+mn-ea"/>
                <a:ea typeface="+mn-ea"/>
              </a:rPr>
              <a:t>。</a:t>
            </a:r>
            <a:endParaRPr lang="en-US" altLang="zh-CN" sz="1400" dirty="0" smtClean="0">
              <a:latin typeface="+mn-ea"/>
              <a:ea typeface="+mn-ea"/>
            </a:endParaRPr>
          </a:p>
          <a:p>
            <a:endParaRPr lang="en-US" altLang="zh-CN" sz="1400" dirty="0" smtClean="0">
              <a:latin typeface="+mn-ea"/>
              <a:ea typeface="+mn-ea"/>
            </a:endParaRPr>
          </a:p>
          <a:p>
            <a:r>
              <a:rPr lang="en-US" altLang="zh-CN" sz="1400" b="1" dirty="0" err="1" smtClean="0">
                <a:latin typeface="+mn-ea"/>
              </a:rPr>
              <a:t>Airtest</a:t>
            </a:r>
            <a:r>
              <a:rPr lang="zh-CN" altLang="en-US" sz="1400" b="1" dirty="0">
                <a:latin typeface="+mn-ea"/>
              </a:rPr>
              <a:t>特点</a:t>
            </a:r>
            <a:endParaRPr lang="en-US" altLang="zh-CN" sz="1400" b="1" dirty="0" smtClean="0">
              <a:latin typeface="+mn-ea"/>
            </a:endParaRPr>
          </a:p>
          <a:p>
            <a:endParaRPr lang="en-US" altLang="zh-CN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ea typeface="+mn-ea"/>
              </a:rPr>
              <a:t>自动化脚本录制、一键回放、报告查看，轻而易举实现自动化测试</a:t>
            </a:r>
            <a:r>
              <a:rPr lang="zh-CN" altLang="en-US" sz="1400" dirty="0" smtClean="0">
                <a:latin typeface="+mn-ea"/>
                <a:ea typeface="+mn-ea"/>
              </a:rPr>
              <a:t>流程；</a:t>
            </a:r>
            <a:endParaRPr lang="zh-CN" altLang="en-US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ea typeface="+mn-ea"/>
              </a:rPr>
              <a:t>支持基于图像识别的</a:t>
            </a:r>
            <a:r>
              <a:rPr lang="en-US" altLang="zh-CN" sz="1400" dirty="0" err="1">
                <a:latin typeface="+mn-ea"/>
                <a:ea typeface="+mn-ea"/>
              </a:rPr>
              <a:t>Airtest</a:t>
            </a:r>
            <a:r>
              <a:rPr lang="zh-CN" altLang="en-US" sz="1400" dirty="0">
                <a:latin typeface="+mn-ea"/>
                <a:ea typeface="+mn-ea"/>
              </a:rPr>
              <a:t>框架，适用于所有</a:t>
            </a:r>
            <a:r>
              <a:rPr lang="en-US" altLang="zh-CN" sz="1400" dirty="0">
                <a:latin typeface="+mn-ea"/>
                <a:ea typeface="+mn-ea"/>
              </a:rPr>
              <a:t>Android/</a:t>
            </a:r>
            <a:r>
              <a:rPr lang="en-US" altLang="zh-CN" sz="1400" dirty="0" err="1">
                <a:latin typeface="+mn-ea"/>
                <a:ea typeface="+mn-ea"/>
              </a:rPr>
              <a:t>iOS</a:t>
            </a:r>
            <a:r>
              <a:rPr lang="en-US" altLang="zh-CN" sz="1400" dirty="0">
                <a:latin typeface="+mn-ea"/>
                <a:ea typeface="+mn-ea"/>
              </a:rPr>
              <a:t>/Windows</a:t>
            </a:r>
            <a:r>
              <a:rPr lang="zh-CN" altLang="en-US" sz="1400" dirty="0" smtClean="0">
                <a:latin typeface="+mn-ea"/>
                <a:ea typeface="+mn-ea"/>
              </a:rPr>
              <a:t>应用；</a:t>
            </a:r>
            <a:endParaRPr lang="zh-CN" altLang="en-US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ea typeface="+mn-ea"/>
              </a:rPr>
              <a:t>支持基于</a:t>
            </a:r>
            <a:r>
              <a:rPr lang="en-US" altLang="zh-CN" sz="1400" dirty="0">
                <a:latin typeface="+mn-ea"/>
                <a:ea typeface="+mn-ea"/>
              </a:rPr>
              <a:t>UI</a:t>
            </a:r>
            <a:r>
              <a:rPr lang="zh-CN" altLang="en-US" sz="1400" dirty="0">
                <a:latin typeface="+mn-ea"/>
                <a:ea typeface="+mn-ea"/>
              </a:rPr>
              <a:t>控件搜索的</a:t>
            </a:r>
            <a:r>
              <a:rPr lang="en-US" altLang="zh-CN" sz="1400" dirty="0" err="1">
                <a:latin typeface="+mn-ea"/>
                <a:ea typeface="+mn-ea"/>
              </a:rPr>
              <a:t>Poco</a:t>
            </a:r>
            <a:r>
              <a:rPr lang="zh-CN" altLang="en-US" sz="1400" dirty="0">
                <a:latin typeface="+mn-ea"/>
                <a:ea typeface="+mn-ea"/>
              </a:rPr>
              <a:t>框架，适用于</a:t>
            </a:r>
            <a:r>
              <a:rPr lang="en-US" altLang="zh-CN" sz="1400" dirty="0">
                <a:latin typeface="+mn-ea"/>
                <a:ea typeface="+mn-ea"/>
              </a:rPr>
              <a:t>Unity3d</a:t>
            </a:r>
            <a:r>
              <a:rPr lang="zh-CN" altLang="en-US" sz="1400" dirty="0">
                <a:latin typeface="+mn-ea"/>
                <a:ea typeface="+mn-ea"/>
              </a:rPr>
              <a:t>，</a:t>
            </a:r>
            <a:r>
              <a:rPr lang="en-US" altLang="zh-CN" sz="1400" dirty="0">
                <a:latin typeface="+mn-ea"/>
                <a:ea typeface="+mn-ea"/>
              </a:rPr>
              <a:t>Cocos2d</a:t>
            </a:r>
            <a:r>
              <a:rPr lang="zh-CN" altLang="en-US" sz="1400" dirty="0">
                <a:latin typeface="+mn-ea"/>
                <a:ea typeface="+mn-ea"/>
              </a:rPr>
              <a:t>与</a:t>
            </a:r>
            <a:r>
              <a:rPr lang="en-US" altLang="zh-CN" sz="1400" dirty="0">
                <a:latin typeface="+mn-ea"/>
                <a:ea typeface="+mn-ea"/>
              </a:rPr>
              <a:t>Android/</a:t>
            </a:r>
            <a:r>
              <a:rPr lang="en-US" altLang="zh-CN" sz="1400" dirty="0" err="1">
                <a:latin typeface="+mn-ea"/>
                <a:ea typeface="+mn-ea"/>
              </a:rPr>
              <a:t>iOS</a:t>
            </a:r>
            <a:r>
              <a:rPr lang="en-US" altLang="zh-CN" sz="1400" dirty="0">
                <a:latin typeface="+mn-ea"/>
                <a:ea typeface="+mn-ea"/>
              </a:rPr>
              <a:t> App</a:t>
            </a:r>
            <a:r>
              <a:rPr lang="zh-CN" altLang="en-US" sz="1400" dirty="0">
                <a:latin typeface="+mn-ea"/>
                <a:ea typeface="+mn-ea"/>
              </a:rPr>
              <a:t>等多种</a:t>
            </a:r>
            <a:r>
              <a:rPr lang="zh-CN" altLang="en-US" sz="1400" dirty="0" smtClean="0">
                <a:latin typeface="+mn-ea"/>
                <a:ea typeface="+mn-ea"/>
              </a:rPr>
              <a:t>平台；</a:t>
            </a:r>
            <a:endParaRPr lang="zh-CN" altLang="en-US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ea typeface="+mn-ea"/>
              </a:rPr>
              <a:t>能够运行在</a:t>
            </a:r>
            <a:r>
              <a:rPr lang="en-US" altLang="zh-CN" sz="1400" dirty="0">
                <a:latin typeface="+mn-ea"/>
                <a:ea typeface="+mn-ea"/>
              </a:rPr>
              <a:t>Windows</a:t>
            </a:r>
            <a:r>
              <a:rPr lang="zh-CN" altLang="en-US" sz="1400" dirty="0">
                <a:latin typeface="+mn-ea"/>
                <a:ea typeface="+mn-ea"/>
              </a:rPr>
              <a:t>和</a:t>
            </a:r>
            <a:r>
              <a:rPr lang="en-US" altLang="zh-CN" sz="1400" dirty="0" err="1">
                <a:latin typeface="+mn-ea"/>
                <a:ea typeface="+mn-ea"/>
              </a:rPr>
              <a:t>MacOS</a:t>
            </a:r>
            <a:r>
              <a:rPr lang="zh-CN" altLang="en-US" sz="1400" dirty="0" smtClean="0">
                <a:latin typeface="+mn-ea"/>
                <a:ea typeface="+mn-ea"/>
              </a:rPr>
              <a:t>上。</a:t>
            </a:r>
            <a:endParaRPr lang="en-US" altLang="zh-CN" sz="1400" dirty="0" smtClean="0">
              <a:latin typeface="+mn-ea"/>
              <a:ea typeface="+mn-ea"/>
            </a:endParaRPr>
          </a:p>
          <a:p>
            <a:endParaRPr lang="en-US" altLang="zh-CN" sz="1400" dirty="0" smtClean="0">
              <a:latin typeface="+mn-ea"/>
              <a:ea typeface="+mn-ea"/>
            </a:endParaRPr>
          </a:p>
          <a:p>
            <a:endParaRPr lang="en-US" altLang="zh-CN" sz="1400" dirty="0" smtClean="0">
              <a:latin typeface="+mn-ea"/>
              <a:ea typeface="+mn-ea"/>
            </a:endParaRPr>
          </a:p>
          <a:p>
            <a:r>
              <a:rPr lang="zh-CN" altLang="en-US" sz="1400" dirty="0">
                <a:latin typeface="+mn-ea"/>
                <a:ea typeface="+mn-ea"/>
              </a:rPr>
              <a:t>官</a:t>
            </a:r>
            <a:r>
              <a:rPr lang="zh-CN" altLang="en-US" sz="1400" dirty="0" smtClean="0">
                <a:latin typeface="+mn-ea"/>
                <a:ea typeface="+mn-ea"/>
              </a:rPr>
              <a:t>网教程：</a:t>
            </a:r>
            <a:r>
              <a:rPr lang="en-US" altLang="zh-CN" sz="1400" dirty="0" smtClean="0">
                <a:hlinkClick r:id="rId2"/>
              </a:rPr>
              <a:t>https</a:t>
            </a:r>
            <a:r>
              <a:rPr lang="en-US" altLang="zh-CN" sz="1400" dirty="0">
                <a:hlinkClick r:id="rId2"/>
              </a:rPr>
              <a:t>://airtest.doc.io.netease.com</a:t>
            </a:r>
            <a:r>
              <a:rPr lang="en-US" altLang="zh-CN" sz="1400" dirty="0" smtClean="0">
                <a:hlinkClick r:id="rId2"/>
              </a:rPr>
              <a:t>/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52189716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0671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Airtest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2987868" y="627588"/>
            <a:ext cx="16561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err="1" smtClean="0">
                <a:latin typeface="+mn-ea"/>
                <a:ea typeface="+mn-ea"/>
              </a:rPr>
              <a:t>Airtest</a:t>
            </a:r>
            <a:r>
              <a:rPr lang="zh-CN" altLang="en-US" sz="1400" b="1" dirty="0" smtClean="0">
                <a:latin typeface="+mn-ea"/>
                <a:ea typeface="+mn-ea"/>
              </a:rPr>
              <a:t>界面说明</a:t>
            </a:r>
            <a:endParaRPr lang="en-US" altLang="zh-CN" sz="1400" b="1" dirty="0" smtClean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1" y="915612"/>
            <a:ext cx="7860700" cy="4159859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8108950" y="2787768"/>
          <a:ext cx="11239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包装程序外壳对象" showAsIcon="1" r:id="rId4" imgW="1124640" imgH="500400" progId="Package">
                  <p:embed/>
                </p:oleObj>
              </mc:Choice>
              <mc:Fallback>
                <p:oleObj name="包装程序外壳对象" showAsIcon="1" r:id="rId4" imgW="1124640" imgH="500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08950" y="2787768"/>
                        <a:ext cx="112395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727725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638987"/>
            <a:ext cx="9144000" cy="1148781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文本框 2"/>
          <p:cNvSpPr>
            <a:spLocks noChangeArrowheads="1"/>
          </p:cNvSpPr>
          <p:nvPr/>
        </p:nvSpPr>
        <p:spPr bwMode="auto">
          <a:xfrm>
            <a:off x="1352550" y="1951724"/>
            <a:ext cx="1677382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第五部分</a:t>
            </a:r>
            <a:endParaRPr lang="zh-CN" altLang="en-US" dirty="0"/>
          </a:p>
        </p:txBody>
      </p:sp>
      <p:sp>
        <p:nvSpPr>
          <p:cNvPr id="15" name="文本框 2"/>
          <p:cNvSpPr>
            <a:spLocks noChangeArrowheads="1"/>
          </p:cNvSpPr>
          <p:nvPr/>
        </p:nvSpPr>
        <p:spPr bwMode="auto">
          <a:xfrm>
            <a:off x="3419904" y="1951724"/>
            <a:ext cx="3630225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Monkey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267750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28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Monkey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1331730" y="762761"/>
            <a:ext cx="669655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dirty="0" smtClean="0">
                <a:latin typeface="+mn-ea"/>
                <a:ea typeface="+mn-ea"/>
              </a:rPr>
              <a:t>什么是</a:t>
            </a:r>
            <a:r>
              <a:rPr lang="en-US" altLang="zh-CN" sz="1400" b="1" dirty="0" smtClean="0">
                <a:latin typeface="+mn-ea"/>
                <a:ea typeface="+mn-ea"/>
              </a:rPr>
              <a:t>Monkey</a:t>
            </a:r>
            <a:r>
              <a:rPr lang="zh-CN" altLang="en-US" sz="1400" b="1" dirty="0" smtClean="0">
                <a:latin typeface="+mn-ea"/>
                <a:ea typeface="+mn-ea"/>
              </a:rPr>
              <a:t>？</a:t>
            </a:r>
            <a:endParaRPr lang="en-US" altLang="zh-CN" sz="1400" b="1" dirty="0" smtClean="0">
              <a:latin typeface="+mn-ea"/>
              <a:ea typeface="+mn-ea"/>
            </a:endParaRPr>
          </a:p>
          <a:p>
            <a:endParaRPr lang="en-US" altLang="zh-CN" sz="14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+mn-ea"/>
                <a:ea typeface="+mn-ea"/>
              </a:rPr>
              <a:t>Monkey</a:t>
            </a:r>
            <a:r>
              <a:rPr lang="zh-CN" altLang="en-US" sz="1400" dirty="0">
                <a:latin typeface="+mn-ea"/>
                <a:ea typeface="+mn-ea"/>
              </a:rPr>
              <a:t>是</a:t>
            </a:r>
            <a:r>
              <a:rPr lang="en-US" altLang="zh-CN" sz="1400" dirty="0">
                <a:latin typeface="+mn-ea"/>
                <a:ea typeface="+mn-ea"/>
              </a:rPr>
              <a:t>Google</a:t>
            </a:r>
            <a:r>
              <a:rPr lang="zh-CN" altLang="en-US" sz="1400" dirty="0">
                <a:latin typeface="+mn-ea"/>
                <a:ea typeface="+mn-ea"/>
              </a:rPr>
              <a:t>提供的一个用于</a:t>
            </a:r>
            <a:r>
              <a:rPr lang="zh-CN" altLang="en-US" sz="1400" b="1" dirty="0">
                <a:solidFill>
                  <a:srgbClr val="0070C0"/>
                </a:solidFill>
                <a:latin typeface="+mn-ea"/>
                <a:ea typeface="+mn-ea"/>
              </a:rPr>
              <a:t>稳定性与压力测试</a:t>
            </a:r>
            <a:r>
              <a:rPr lang="zh-CN" altLang="en-US" sz="1400" dirty="0">
                <a:latin typeface="+mn-ea"/>
                <a:ea typeface="+mn-ea"/>
              </a:rPr>
              <a:t>的命令行工具。可以运行在模拟器或者实际设备中。它向系统发送伪随机的用户事件（如按键、手势、触摸屏等输入），对软件进行稳定性与压力测试</a:t>
            </a:r>
            <a:r>
              <a:rPr lang="zh-CN" altLang="en-US" sz="1400" dirty="0" smtClean="0">
                <a:latin typeface="+mn-ea"/>
                <a:ea typeface="+mn-ea"/>
              </a:rPr>
              <a:t>。</a:t>
            </a:r>
            <a:endParaRPr lang="en-US" altLang="zh-CN" sz="14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  <a:ea typeface="+mn-ea"/>
              </a:rPr>
              <a:t>monkey</a:t>
            </a:r>
            <a:r>
              <a:rPr lang="zh-CN" altLang="en-US" sz="1400" dirty="0">
                <a:latin typeface="+mn-ea"/>
                <a:ea typeface="+mn-ea"/>
              </a:rPr>
              <a:t>包括很多选项，大致</a:t>
            </a:r>
            <a:r>
              <a:rPr lang="zh-CN" altLang="en-US" sz="1400" b="1" dirty="0">
                <a:latin typeface="+mn-ea"/>
                <a:ea typeface="+mn-ea"/>
              </a:rPr>
              <a:t>四大类</a:t>
            </a:r>
            <a:r>
              <a:rPr lang="zh-CN" altLang="en-US" sz="1400" dirty="0">
                <a:latin typeface="+mn-ea"/>
                <a:ea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  <a:ea typeface="+mn-ea"/>
              </a:rPr>
              <a:t>1.</a:t>
            </a:r>
            <a:r>
              <a:rPr lang="zh-CN" altLang="en-US" sz="1400" dirty="0">
                <a:latin typeface="+mn-ea"/>
                <a:ea typeface="+mn-ea"/>
              </a:rPr>
              <a:t>基本配置选项，如设置尝试的事件数量。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  <a:ea typeface="+mn-ea"/>
              </a:rPr>
              <a:t>2.</a:t>
            </a:r>
            <a:r>
              <a:rPr lang="zh-CN" altLang="en-US" sz="1400" dirty="0">
                <a:latin typeface="+mn-ea"/>
                <a:ea typeface="+mn-ea"/>
              </a:rPr>
              <a:t>运行约束选项，如设置只对单独的一个包进行测试。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  <a:ea typeface="+mn-ea"/>
              </a:rPr>
              <a:t>3.</a:t>
            </a:r>
            <a:r>
              <a:rPr lang="zh-CN" altLang="en-US" sz="1400" dirty="0">
                <a:latin typeface="+mn-ea"/>
                <a:ea typeface="+mn-ea"/>
              </a:rPr>
              <a:t>事件类型和频率。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  <a:ea typeface="+mn-ea"/>
              </a:rPr>
              <a:t>4.</a:t>
            </a:r>
            <a:r>
              <a:rPr lang="zh-CN" altLang="en-US" sz="1400" dirty="0">
                <a:latin typeface="+mn-ea"/>
                <a:ea typeface="+mn-ea"/>
              </a:rPr>
              <a:t>调试</a:t>
            </a:r>
            <a:r>
              <a:rPr lang="zh-CN" altLang="en-US" sz="1400" dirty="0" smtClean="0">
                <a:latin typeface="+mn-ea"/>
                <a:ea typeface="+mn-ea"/>
              </a:rPr>
              <a:t>选项</a:t>
            </a:r>
            <a:endParaRPr lang="en-US" altLang="zh-CN" sz="1400" dirty="0" smtClean="0">
              <a:latin typeface="+mn-ea"/>
              <a:ea typeface="+mn-ea"/>
            </a:endParaRPr>
          </a:p>
          <a:p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b="1" dirty="0">
                <a:latin typeface="+mn-ea"/>
              </a:rPr>
              <a:t>Monkey</a:t>
            </a:r>
            <a:r>
              <a:rPr lang="zh-CN" altLang="en-US" sz="1400" b="1" dirty="0" smtClean="0">
                <a:latin typeface="+mn-ea"/>
              </a:rPr>
              <a:t>的特性</a:t>
            </a:r>
            <a:endParaRPr lang="en-US" altLang="zh-CN" sz="1400" b="1" dirty="0" smtClean="0">
              <a:latin typeface="+mn-ea"/>
            </a:endParaRPr>
          </a:p>
          <a:p>
            <a:endParaRPr lang="en-US" altLang="zh-CN" sz="1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/>
              <a:t>不可能使用</a:t>
            </a:r>
            <a:r>
              <a:rPr lang="en-US" altLang="zh-CN" sz="1400" dirty="0"/>
              <a:t>monkey</a:t>
            </a:r>
            <a:r>
              <a:rPr lang="zh-CN" altLang="en-US" sz="1400" dirty="0"/>
              <a:t>来指定做一样测试，重复做很多次。因为</a:t>
            </a:r>
            <a:r>
              <a:rPr lang="en-US" altLang="zh-CN" sz="1400" dirty="0"/>
              <a:t>monkey</a:t>
            </a:r>
            <a:r>
              <a:rPr lang="zh-CN" altLang="en-US" sz="1400" dirty="0"/>
              <a:t>产生的是伪随机的事件流。但是我们可以通过添加命令选项将操作限制在一定的范围内。</a:t>
            </a:r>
            <a:endParaRPr lang="en-US" altLang="zh-CN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299499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28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Monkey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1403736" y="683288"/>
            <a:ext cx="6696558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smtClean="0">
                <a:latin typeface="+mn-ea"/>
                <a:ea typeface="+mn-ea"/>
              </a:rPr>
              <a:t>Monkey</a:t>
            </a:r>
            <a:r>
              <a:rPr lang="zh-CN" altLang="en-US" sz="1400" b="1" dirty="0" smtClean="0">
                <a:latin typeface="+mn-ea"/>
                <a:ea typeface="+mn-ea"/>
              </a:rPr>
              <a:t>针对</a:t>
            </a:r>
            <a:r>
              <a:rPr lang="en-US" altLang="zh-CN" sz="1400" b="1" dirty="0" smtClean="0">
                <a:latin typeface="+mn-ea"/>
                <a:ea typeface="+mn-ea"/>
              </a:rPr>
              <a:t>APP</a:t>
            </a:r>
            <a:r>
              <a:rPr lang="zh-CN" altLang="en-US" sz="1400" b="1" dirty="0" smtClean="0">
                <a:latin typeface="+mn-ea"/>
                <a:ea typeface="+mn-ea"/>
              </a:rPr>
              <a:t>进行测试</a:t>
            </a:r>
            <a:endParaRPr lang="en-US" altLang="zh-CN" sz="1400" b="1" dirty="0" smtClean="0">
              <a:latin typeface="+mn-ea"/>
              <a:ea typeface="+mn-ea"/>
            </a:endParaRPr>
          </a:p>
          <a:p>
            <a:endParaRPr lang="en-US" altLang="zh-CN" sz="1400" b="1" dirty="0" smtClean="0">
              <a:latin typeface="+mn-ea"/>
              <a:ea typeface="+mn-ea"/>
            </a:endParaRPr>
          </a:p>
          <a:p>
            <a:r>
              <a:rPr lang="en-US" altLang="zh-CN" sz="1400" dirty="0" err="1">
                <a:latin typeface="+mn-ea"/>
                <a:ea typeface="+mn-ea"/>
              </a:rPr>
              <a:t>adb</a:t>
            </a:r>
            <a:r>
              <a:rPr lang="en-US" altLang="zh-CN" sz="1400" dirty="0">
                <a:latin typeface="+mn-ea"/>
                <a:ea typeface="+mn-ea"/>
              </a:rPr>
              <a:t> shell monkey -p </a:t>
            </a:r>
            <a:r>
              <a:rPr lang="en-US" altLang="zh-CN" sz="1400" dirty="0" err="1">
                <a:latin typeface="+mn-ea"/>
                <a:ea typeface="+mn-ea"/>
              </a:rPr>
              <a:t>com.ways.iWays</a:t>
            </a:r>
            <a:r>
              <a:rPr lang="en-US" altLang="zh-CN" sz="1400" dirty="0">
                <a:latin typeface="+mn-ea"/>
                <a:ea typeface="+mn-ea"/>
              </a:rPr>
              <a:t> -v -v -v </a:t>
            </a:r>
            <a:r>
              <a:rPr lang="en-US" altLang="zh-CN" sz="1400" dirty="0" smtClean="0">
                <a:latin typeface="+mn-ea"/>
                <a:ea typeface="+mn-ea"/>
              </a:rPr>
              <a:t>100</a:t>
            </a:r>
          </a:p>
          <a:p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 smtClean="0">
                <a:latin typeface="+mn-ea"/>
                <a:ea typeface="+mn-ea"/>
              </a:rPr>
              <a:t>-p</a:t>
            </a:r>
            <a:r>
              <a:rPr lang="zh-CN" altLang="en-US" sz="1400" dirty="0">
                <a:latin typeface="+mn-ea"/>
                <a:ea typeface="+mn-ea"/>
              </a:rPr>
              <a:t>参数：表示指定测试的</a:t>
            </a:r>
            <a:r>
              <a:rPr lang="zh-CN" altLang="en-US" sz="1400" dirty="0" smtClean="0">
                <a:latin typeface="+mn-ea"/>
                <a:ea typeface="+mn-ea"/>
              </a:rPr>
              <a:t>程序</a:t>
            </a:r>
            <a:endParaRPr lang="en-US" altLang="zh-CN" sz="1400" dirty="0" smtClean="0">
              <a:latin typeface="+mn-ea"/>
              <a:ea typeface="+mn-ea"/>
            </a:endParaRPr>
          </a:p>
          <a:p>
            <a:r>
              <a:rPr lang="en-US" altLang="zh-CN" sz="1400" dirty="0" smtClean="0">
                <a:latin typeface="+mn-ea"/>
                <a:ea typeface="+mn-ea"/>
              </a:rPr>
              <a:t>-v</a:t>
            </a:r>
            <a:r>
              <a:rPr lang="zh-CN" altLang="en-US" sz="1400" dirty="0" smtClean="0">
                <a:latin typeface="+mn-ea"/>
                <a:ea typeface="+mn-ea"/>
              </a:rPr>
              <a:t>参数：</a:t>
            </a:r>
            <a:r>
              <a:rPr lang="zh-CN" altLang="en-US" sz="1400" dirty="0"/>
              <a:t>表示查看</a:t>
            </a:r>
            <a:r>
              <a:rPr lang="en-US" altLang="zh-CN" sz="1400" dirty="0" smtClean="0"/>
              <a:t>monkey</a:t>
            </a:r>
            <a:r>
              <a:rPr lang="zh-CN" altLang="en-US" sz="1400" dirty="0" smtClean="0"/>
              <a:t>执行过程中的日志级别</a:t>
            </a:r>
            <a:r>
              <a:rPr lang="zh-CN" altLang="en-US" sz="1400" dirty="0"/>
              <a:t>（</a:t>
            </a:r>
            <a:r>
              <a:rPr lang="en-US" altLang="zh-CN" sz="1400" dirty="0"/>
              <a:t>-v </a:t>
            </a:r>
            <a:r>
              <a:rPr lang="zh-CN" altLang="en-US" sz="1400" dirty="0"/>
              <a:t>越多越详细，最多三个</a:t>
            </a:r>
            <a:r>
              <a:rPr lang="zh-CN" altLang="en-US" sz="1400" dirty="0" smtClean="0"/>
              <a:t>）</a:t>
            </a:r>
            <a:endParaRPr lang="en-US" altLang="zh-CN" sz="1400" dirty="0" smtClean="0"/>
          </a:p>
          <a:p>
            <a:r>
              <a:rPr lang="en-US" altLang="zh-CN" sz="1400" dirty="0" smtClean="0">
                <a:latin typeface="+mn-ea"/>
                <a:ea typeface="+mn-ea"/>
              </a:rPr>
              <a:t>100</a:t>
            </a:r>
            <a:r>
              <a:rPr lang="zh-CN" altLang="en-US" sz="1400" dirty="0" smtClean="0">
                <a:latin typeface="+mn-ea"/>
                <a:ea typeface="+mn-ea"/>
              </a:rPr>
              <a:t>数字：</a:t>
            </a:r>
            <a:r>
              <a:rPr lang="zh-CN" altLang="en-US" sz="1400" dirty="0"/>
              <a:t>表示测试事件数为</a:t>
            </a:r>
            <a:r>
              <a:rPr lang="en-US" altLang="zh-CN" sz="1400" dirty="0" smtClean="0"/>
              <a:t>100</a:t>
            </a:r>
            <a:endParaRPr lang="en-US" altLang="zh-CN" sz="1400" dirty="0" smtClean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90" y="2312655"/>
            <a:ext cx="4785082" cy="27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4373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91"/>
          <p:cNvSpPr>
            <a:spLocks noChangeArrowheads="1"/>
          </p:cNvSpPr>
          <p:nvPr/>
        </p:nvSpPr>
        <p:spPr bwMode="auto">
          <a:xfrm flipV="1">
            <a:off x="7391400" y="1887538"/>
            <a:ext cx="5181600" cy="1293812"/>
          </a:xfrm>
          <a:prstGeom prst="parallelogram">
            <a:avLst>
              <a:gd name="adj" fmla="val 55160"/>
            </a:avLst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99" name="AutoShape 292"/>
          <p:cNvSpPr>
            <a:spLocks noChangeArrowheads="1"/>
          </p:cNvSpPr>
          <p:nvPr/>
        </p:nvSpPr>
        <p:spPr bwMode="auto">
          <a:xfrm flipV="1">
            <a:off x="-990600" y="1887538"/>
            <a:ext cx="5181600" cy="1293812"/>
          </a:xfrm>
          <a:prstGeom prst="parallelogram">
            <a:avLst>
              <a:gd name="adj" fmla="val 55160"/>
            </a:avLst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0" name="WordArt 293"/>
          <p:cNvSpPr>
            <a:spLocks noChangeArrowheads="1" noChangeShapeType="1" noTextEdit="1"/>
          </p:cNvSpPr>
          <p:nvPr/>
        </p:nvSpPr>
        <p:spPr bwMode="auto">
          <a:xfrm>
            <a:off x="1752600" y="2111375"/>
            <a:ext cx="1143000" cy="533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101" name="WordArt 294"/>
          <p:cNvSpPr>
            <a:spLocks noChangeArrowheads="1" noChangeShapeType="1" noTextEdit="1"/>
          </p:cNvSpPr>
          <p:nvPr/>
        </p:nvSpPr>
        <p:spPr bwMode="auto">
          <a:xfrm>
            <a:off x="1763713" y="2779713"/>
            <a:ext cx="1143000" cy="1524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kern="1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2" name="WordArt 20"/>
          <p:cNvSpPr>
            <a:spLocks noChangeArrowheads="1" noChangeShapeType="1" noTextEdit="1"/>
          </p:cNvSpPr>
          <p:nvPr/>
        </p:nvSpPr>
        <p:spPr bwMode="auto">
          <a:xfrm>
            <a:off x="3348038" y="771525"/>
            <a:ext cx="22860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3" name="Rectangle 22"/>
          <p:cNvSpPr>
            <a:spLocks noChangeArrowheads="1"/>
          </p:cNvSpPr>
          <p:nvPr/>
        </p:nvSpPr>
        <p:spPr bwMode="auto">
          <a:xfrm>
            <a:off x="3805238" y="771600"/>
            <a:ext cx="29718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</a:t>
            </a:r>
            <a:r>
              <a:rPr lang="zh-CN" altLang="en-US" sz="16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自动化测试简介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4" name="WordArt 20"/>
          <p:cNvSpPr>
            <a:spLocks noChangeArrowheads="1" noChangeShapeType="1" noTextEdit="1"/>
          </p:cNvSpPr>
          <p:nvPr/>
        </p:nvSpPr>
        <p:spPr bwMode="auto">
          <a:xfrm>
            <a:off x="3652838" y="1457325"/>
            <a:ext cx="30480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5" name="Rectangle 22"/>
          <p:cNvSpPr>
            <a:spLocks noChangeArrowheads="1"/>
          </p:cNvSpPr>
          <p:nvPr/>
        </p:nvSpPr>
        <p:spPr bwMode="auto">
          <a:xfrm>
            <a:off x="4110038" y="1488898"/>
            <a:ext cx="29718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STF</a:t>
            </a:r>
            <a:r>
              <a:rPr lang="zh-CN" altLang="en-US" sz="16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云测平台搭建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6" name="WordArt 20"/>
          <p:cNvSpPr>
            <a:spLocks noChangeArrowheads="1" noChangeShapeType="1" noTextEdit="1"/>
          </p:cNvSpPr>
          <p:nvPr/>
        </p:nvSpPr>
        <p:spPr bwMode="auto">
          <a:xfrm>
            <a:off x="4033838" y="2136775"/>
            <a:ext cx="30480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Rectangle 22"/>
          <p:cNvSpPr>
            <a:spLocks noChangeArrowheads="1"/>
          </p:cNvSpPr>
          <p:nvPr/>
        </p:nvSpPr>
        <p:spPr bwMode="auto">
          <a:xfrm>
            <a:off x="4491038" y="2208958"/>
            <a:ext cx="29718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600" b="1" dirty="0" err="1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Appium</a:t>
            </a:r>
            <a:r>
              <a:rPr lang="zh-CN" altLang="en-US" sz="16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8" name="WordArt 20"/>
          <p:cNvSpPr>
            <a:spLocks noChangeArrowheads="1" noChangeShapeType="1" noTextEdit="1"/>
          </p:cNvSpPr>
          <p:nvPr/>
        </p:nvSpPr>
        <p:spPr bwMode="auto">
          <a:xfrm>
            <a:off x="4414838" y="2832100"/>
            <a:ext cx="30480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9" name="Rectangle 22"/>
          <p:cNvSpPr>
            <a:spLocks noChangeArrowheads="1"/>
          </p:cNvSpPr>
          <p:nvPr/>
        </p:nvSpPr>
        <p:spPr bwMode="auto">
          <a:xfrm>
            <a:off x="4948238" y="2857012"/>
            <a:ext cx="29718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 b="1" dirty="0" err="1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Airtest</a:t>
            </a:r>
            <a:r>
              <a:rPr lang="zh-CN" altLang="en-US" sz="16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</a:t>
            </a:r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</a:t>
            </a:r>
            <a:r>
              <a:rPr lang="zh-CN" altLang="en-US" sz="16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10" name="WordArt 20"/>
          <p:cNvSpPr>
            <a:spLocks noChangeArrowheads="1" noChangeShapeType="1" noTextEdit="1"/>
          </p:cNvSpPr>
          <p:nvPr/>
        </p:nvSpPr>
        <p:spPr bwMode="auto">
          <a:xfrm>
            <a:off x="4757738" y="3594100"/>
            <a:ext cx="304800" cy="457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1" name="Rectangle 22"/>
          <p:cNvSpPr>
            <a:spLocks noChangeArrowheads="1"/>
          </p:cNvSpPr>
          <p:nvPr/>
        </p:nvSpPr>
        <p:spPr bwMode="auto">
          <a:xfrm>
            <a:off x="5291138" y="3649078"/>
            <a:ext cx="29718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Monkey</a:t>
            </a:r>
            <a:r>
              <a:rPr lang="zh-CN" altLang="en-US" sz="16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</a:t>
            </a:r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</a:t>
            </a:r>
            <a:r>
              <a:rPr lang="zh-CN" altLang="en-US" sz="16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(#ppt_x)" calcmode="lin" valueType="num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to="-1.0" calcmode="lin" valueType="num">
                                      <p:cBhvr>
                                        <p:cTn id="1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6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1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0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nimBg="1" autoUpdateAnimBg="0"/>
      <p:bldP spid="4099" grpId="0" bldLvl="0" animBg="1" autoUpdateAnimBg="0"/>
      <p:bldP spid="4100" grpId="0" animBg="1"/>
      <p:bldP spid="4101" grpId="0" animBg="1"/>
      <p:bldP spid="4102" grpId="0" animBg="1"/>
      <p:bldP spid="4103" grpId="0" bldLvl="0" autoUpdateAnimBg="0"/>
      <p:bldP spid="4104" grpId="0" animBg="1"/>
      <p:bldP spid="4105" grpId="0" bldLvl="0" autoUpdateAnimBg="0"/>
      <p:bldP spid="4106" grpId="0" animBg="1"/>
      <p:bldP spid="4107" grpId="0" bldLvl="0" autoUpdateAnimBg="0"/>
      <p:bldP spid="4108" grpId="0" animBg="1"/>
      <p:bldP spid="4109" grpId="0" bldLvl="0" autoUpdateAnimBg="0"/>
      <p:bldP spid="4110" grpId="0" animBg="1"/>
      <p:bldP spid="4111" grpId="0" bldLvl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28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Monkey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971700" y="1059624"/>
            <a:ext cx="432003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smtClean="0">
                <a:latin typeface="+mn-ea"/>
                <a:ea typeface="+mn-ea"/>
              </a:rPr>
              <a:t>Monkey</a:t>
            </a:r>
            <a:r>
              <a:rPr lang="zh-CN" altLang="en-US" sz="1400" b="1" dirty="0" smtClean="0">
                <a:latin typeface="+mn-ea"/>
                <a:ea typeface="+mn-ea"/>
              </a:rPr>
              <a:t>执行结果</a:t>
            </a:r>
            <a:endParaRPr lang="en-US" altLang="zh-CN" sz="1400" b="1" dirty="0" smtClean="0">
              <a:latin typeface="+mn-ea"/>
              <a:ea typeface="+mn-ea"/>
            </a:endParaRPr>
          </a:p>
          <a:p>
            <a:endParaRPr lang="en-US" altLang="zh-CN" sz="1400" b="1" dirty="0" smtClean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Event percentages</a:t>
            </a:r>
            <a:r>
              <a:rPr lang="zh-CN" altLang="en-US" sz="1400" dirty="0">
                <a:latin typeface="+mn-ea"/>
                <a:ea typeface="+mn-ea"/>
              </a:rPr>
              <a:t>（事件百分比）</a:t>
            </a:r>
            <a:r>
              <a:rPr lang="en-US" altLang="zh-CN" sz="1400" dirty="0">
                <a:latin typeface="+mn-ea"/>
                <a:ea typeface="+mn-ea"/>
              </a:rPr>
              <a:t>:</a:t>
            </a:r>
          </a:p>
          <a:p>
            <a:r>
              <a:rPr lang="en-US" altLang="zh-CN" sz="1400" dirty="0">
                <a:latin typeface="+mn-ea"/>
                <a:ea typeface="+mn-ea"/>
              </a:rPr>
              <a:t>0</a:t>
            </a:r>
            <a:r>
              <a:rPr lang="zh-CN" altLang="en-US" sz="1400" dirty="0">
                <a:latin typeface="+mn-ea"/>
                <a:ea typeface="+mn-ea"/>
              </a:rPr>
              <a:t>：触摸事件百分比，参数</a:t>
            </a:r>
            <a:r>
              <a:rPr lang="en-US" altLang="zh-CN" sz="1400" dirty="0">
                <a:latin typeface="+mn-ea"/>
                <a:ea typeface="+mn-ea"/>
              </a:rPr>
              <a:t>--</a:t>
            </a:r>
            <a:r>
              <a:rPr lang="en-US" altLang="zh-CN" sz="1400" dirty="0" err="1">
                <a:latin typeface="+mn-ea"/>
                <a:ea typeface="+mn-ea"/>
              </a:rPr>
              <a:t>pct</a:t>
            </a:r>
            <a:r>
              <a:rPr lang="en-US" altLang="zh-CN" sz="1400" dirty="0">
                <a:latin typeface="+mn-ea"/>
                <a:ea typeface="+mn-ea"/>
              </a:rPr>
              <a:t>-touch</a:t>
            </a:r>
          </a:p>
          <a:p>
            <a:r>
              <a:rPr lang="en-US" altLang="zh-CN" sz="1400" dirty="0">
                <a:latin typeface="+mn-ea"/>
                <a:ea typeface="+mn-ea"/>
              </a:rPr>
              <a:t>1</a:t>
            </a:r>
            <a:r>
              <a:rPr lang="zh-CN" altLang="en-US" sz="1400" dirty="0">
                <a:latin typeface="+mn-ea"/>
                <a:ea typeface="+mn-ea"/>
              </a:rPr>
              <a:t>：滑动事件百分比，参数</a:t>
            </a:r>
            <a:r>
              <a:rPr lang="en-US" altLang="zh-CN" sz="1400" dirty="0">
                <a:latin typeface="+mn-ea"/>
                <a:ea typeface="+mn-ea"/>
              </a:rPr>
              <a:t>--</a:t>
            </a:r>
            <a:r>
              <a:rPr lang="en-US" altLang="zh-CN" sz="1400" dirty="0" err="1">
                <a:latin typeface="+mn-ea"/>
                <a:ea typeface="+mn-ea"/>
              </a:rPr>
              <a:t>pct</a:t>
            </a:r>
            <a:r>
              <a:rPr lang="en-US" altLang="zh-CN" sz="1400" dirty="0">
                <a:latin typeface="+mn-ea"/>
                <a:ea typeface="+mn-ea"/>
              </a:rPr>
              <a:t>-motion</a:t>
            </a:r>
          </a:p>
          <a:p>
            <a:r>
              <a:rPr lang="en-US" altLang="zh-CN" sz="1400" dirty="0">
                <a:latin typeface="+mn-ea"/>
                <a:ea typeface="+mn-ea"/>
              </a:rPr>
              <a:t>2</a:t>
            </a:r>
            <a:r>
              <a:rPr lang="zh-CN" altLang="en-US" sz="1400" dirty="0">
                <a:latin typeface="+mn-ea"/>
                <a:ea typeface="+mn-ea"/>
              </a:rPr>
              <a:t>：缩放事件百分比，参数</a:t>
            </a:r>
            <a:r>
              <a:rPr lang="en-US" altLang="zh-CN" sz="1400" dirty="0">
                <a:latin typeface="+mn-ea"/>
                <a:ea typeface="+mn-ea"/>
              </a:rPr>
              <a:t>--</a:t>
            </a:r>
            <a:r>
              <a:rPr lang="en-US" altLang="zh-CN" sz="1400" dirty="0" err="1">
                <a:latin typeface="+mn-ea"/>
                <a:ea typeface="+mn-ea"/>
              </a:rPr>
              <a:t>pct-pinchzoom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3</a:t>
            </a:r>
            <a:r>
              <a:rPr lang="zh-CN" altLang="en-US" sz="1400" dirty="0">
                <a:latin typeface="+mn-ea"/>
                <a:ea typeface="+mn-ea"/>
              </a:rPr>
              <a:t>：轨迹球事件百分比，参数</a:t>
            </a:r>
            <a:r>
              <a:rPr lang="en-US" altLang="zh-CN" sz="1400" dirty="0">
                <a:latin typeface="+mn-ea"/>
                <a:ea typeface="+mn-ea"/>
              </a:rPr>
              <a:t>--</a:t>
            </a:r>
            <a:r>
              <a:rPr lang="en-US" altLang="zh-CN" sz="1400" dirty="0" err="1">
                <a:latin typeface="+mn-ea"/>
                <a:ea typeface="+mn-ea"/>
              </a:rPr>
              <a:t>pct</a:t>
            </a:r>
            <a:r>
              <a:rPr lang="en-US" altLang="zh-CN" sz="1400" dirty="0">
                <a:latin typeface="+mn-ea"/>
                <a:ea typeface="+mn-ea"/>
              </a:rPr>
              <a:t>-trackball</a:t>
            </a:r>
          </a:p>
          <a:p>
            <a:r>
              <a:rPr lang="en-US" altLang="zh-CN" sz="1400" dirty="0">
                <a:latin typeface="+mn-ea"/>
                <a:ea typeface="+mn-ea"/>
              </a:rPr>
              <a:t>4</a:t>
            </a:r>
            <a:r>
              <a:rPr lang="zh-CN" altLang="en-US" sz="1400" dirty="0">
                <a:latin typeface="+mn-ea"/>
                <a:ea typeface="+mn-ea"/>
              </a:rPr>
              <a:t>：屏幕旋转事件百分比，参数</a:t>
            </a:r>
            <a:r>
              <a:rPr lang="en-US" altLang="zh-CN" sz="1400" dirty="0">
                <a:latin typeface="+mn-ea"/>
                <a:ea typeface="+mn-ea"/>
              </a:rPr>
              <a:t>--</a:t>
            </a:r>
            <a:r>
              <a:rPr lang="en-US" altLang="zh-CN" sz="1400" dirty="0" err="1">
                <a:latin typeface="+mn-ea"/>
                <a:ea typeface="+mn-ea"/>
              </a:rPr>
              <a:t>pct</a:t>
            </a:r>
            <a:r>
              <a:rPr lang="en-US" altLang="zh-CN" sz="1400" dirty="0">
                <a:latin typeface="+mn-ea"/>
                <a:ea typeface="+mn-ea"/>
              </a:rPr>
              <a:t>-rotation</a:t>
            </a:r>
          </a:p>
          <a:p>
            <a:r>
              <a:rPr lang="en-US" altLang="zh-CN" sz="1400" dirty="0">
                <a:latin typeface="+mn-ea"/>
                <a:ea typeface="+mn-ea"/>
              </a:rPr>
              <a:t>5</a:t>
            </a:r>
            <a:r>
              <a:rPr lang="zh-CN" altLang="en-US" sz="1400" dirty="0">
                <a:latin typeface="+mn-ea"/>
                <a:ea typeface="+mn-ea"/>
              </a:rPr>
              <a:t>：暂时不知道这个是什么</a:t>
            </a:r>
          </a:p>
          <a:p>
            <a:r>
              <a:rPr lang="en-US" altLang="zh-CN" sz="1400" dirty="0">
                <a:latin typeface="+mn-ea"/>
                <a:ea typeface="+mn-ea"/>
              </a:rPr>
              <a:t>6</a:t>
            </a:r>
            <a:r>
              <a:rPr lang="zh-CN" altLang="en-US" sz="1400" dirty="0">
                <a:latin typeface="+mn-ea"/>
                <a:ea typeface="+mn-ea"/>
              </a:rPr>
              <a:t>：基本导航事件百分比，参数</a:t>
            </a:r>
            <a:r>
              <a:rPr lang="en-US" altLang="zh-CN" sz="1400" dirty="0">
                <a:latin typeface="+mn-ea"/>
                <a:ea typeface="+mn-ea"/>
              </a:rPr>
              <a:t>--</a:t>
            </a:r>
            <a:r>
              <a:rPr lang="en-US" altLang="zh-CN" sz="1400" dirty="0" err="1">
                <a:latin typeface="+mn-ea"/>
                <a:ea typeface="+mn-ea"/>
              </a:rPr>
              <a:t>pct-nav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7</a:t>
            </a:r>
            <a:r>
              <a:rPr lang="zh-CN" altLang="en-US" sz="1400" dirty="0">
                <a:latin typeface="+mn-ea"/>
                <a:ea typeface="+mn-ea"/>
              </a:rPr>
              <a:t>：主要导航事件百分比，参数</a:t>
            </a:r>
            <a:r>
              <a:rPr lang="en-US" altLang="zh-CN" sz="1400" dirty="0">
                <a:latin typeface="+mn-ea"/>
                <a:ea typeface="+mn-ea"/>
              </a:rPr>
              <a:t>--</a:t>
            </a:r>
            <a:r>
              <a:rPr lang="en-US" altLang="zh-CN" sz="1400" dirty="0" err="1">
                <a:latin typeface="+mn-ea"/>
                <a:ea typeface="+mn-ea"/>
              </a:rPr>
              <a:t>pct-majornav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8</a:t>
            </a:r>
            <a:r>
              <a:rPr lang="zh-CN" altLang="en-US" sz="1400" dirty="0">
                <a:latin typeface="+mn-ea"/>
                <a:ea typeface="+mn-ea"/>
              </a:rPr>
              <a:t>：系统事件百分比，参数</a:t>
            </a:r>
            <a:r>
              <a:rPr lang="en-US" altLang="zh-CN" sz="1400" dirty="0">
                <a:latin typeface="+mn-ea"/>
                <a:ea typeface="+mn-ea"/>
              </a:rPr>
              <a:t>--</a:t>
            </a:r>
            <a:r>
              <a:rPr lang="en-US" altLang="zh-CN" sz="1400" dirty="0" err="1">
                <a:latin typeface="+mn-ea"/>
                <a:ea typeface="+mn-ea"/>
              </a:rPr>
              <a:t>pct-syskeys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9</a:t>
            </a:r>
            <a:r>
              <a:rPr lang="zh-CN" altLang="en-US" sz="1400" dirty="0">
                <a:latin typeface="+mn-ea"/>
                <a:ea typeface="+mn-ea"/>
              </a:rPr>
              <a:t>：</a:t>
            </a:r>
            <a:r>
              <a:rPr lang="en-US" altLang="zh-CN" sz="1400" dirty="0">
                <a:latin typeface="+mn-ea"/>
                <a:ea typeface="+mn-ea"/>
              </a:rPr>
              <a:t>Activity</a:t>
            </a:r>
            <a:r>
              <a:rPr lang="zh-CN" altLang="en-US" sz="1400" dirty="0">
                <a:latin typeface="+mn-ea"/>
                <a:ea typeface="+mn-ea"/>
              </a:rPr>
              <a:t>启动事件百分比，参数</a:t>
            </a:r>
            <a:r>
              <a:rPr lang="en-US" altLang="zh-CN" sz="1400" dirty="0">
                <a:latin typeface="+mn-ea"/>
                <a:ea typeface="+mn-ea"/>
              </a:rPr>
              <a:t>--</a:t>
            </a:r>
            <a:r>
              <a:rPr lang="en-US" altLang="zh-CN" sz="1400" dirty="0" err="1">
                <a:latin typeface="+mn-ea"/>
                <a:ea typeface="+mn-ea"/>
              </a:rPr>
              <a:t>pct-appswitch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10</a:t>
            </a:r>
            <a:r>
              <a:rPr lang="zh-CN" altLang="en-US" sz="1400" dirty="0">
                <a:latin typeface="+mn-ea"/>
                <a:ea typeface="+mn-ea"/>
              </a:rPr>
              <a:t>：键盘翻转事件百分比，参数</a:t>
            </a:r>
            <a:r>
              <a:rPr lang="en-US" altLang="zh-CN" sz="1400" dirty="0">
                <a:latin typeface="+mn-ea"/>
                <a:ea typeface="+mn-ea"/>
              </a:rPr>
              <a:t>--</a:t>
            </a:r>
            <a:r>
              <a:rPr lang="en-US" altLang="zh-CN" sz="1400" dirty="0" err="1">
                <a:latin typeface="+mn-ea"/>
                <a:ea typeface="+mn-ea"/>
              </a:rPr>
              <a:t>pct</a:t>
            </a:r>
            <a:r>
              <a:rPr lang="en-US" altLang="zh-CN" sz="1400" dirty="0">
                <a:latin typeface="+mn-ea"/>
                <a:ea typeface="+mn-ea"/>
              </a:rPr>
              <a:t>-flip</a:t>
            </a:r>
          </a:p>
          <a:p>
            <a:r>
              <a:rPr lang="en-US" altLang="zh-CN" sz="1400" dirty="0">
                <a:latin typeface="+mn-ea"/>
                <a:ea typeface="+mn-ea"/>
              </a:rPr>
              <a:t>11</a:t>
            </a:r>
            <a:r>
              <a:rPr lang="zh-CN" altLang="en-US" sz="1400" dirty="0">
                <a:latin typeface="+mn-ea"/>
                <a:ea typeface="+mn-ea"/>
              </a:rPr>
              <a:t>：其他事件百分比，参数</a:t>
            </a:r>
            <a:r>
              <a:rPr lang="en-US" altLang="zh-CN" sz="1400" dirty="0">
                <a:latin typeface="+mn-ea"/>
                <a:ea typeface="+mn-ea"/>
              </a:rPr>
              <a:t>--</a:t>
            </a:r>
            <a:r>
              <a:rPr lang="en-US" altLang="zh-CN" sz="1400" dirty="0" err="1">
                <a:latin typeface="+mn-ea"/>
                <a:ea typeface="+mn-ea"/>
              </a:rPr>
              <a:t>pct-anyevent</a:t>
            </a:r>
            <a:endParaRPr lang="en-US" altLang="zh-CN" sz="14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78" y="1635672"/>
            <a:ext cx="2831201" cy="22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9396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228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Monkey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简介与应用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611670" y="987618"/>
            <a:ext cx="3384282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smtClean="0">
                <a:latin typeface="+mn-ea"/>
                <a:ea typeface="+mn-ea"/>
              </a:rPr>
              <a:t>Monkey</a:t>
            </a:r>
            <a:r>
              <a:rPr lang="zh-CN" altLang="en-US" sz="1400" b="1" dirty="0" smtClean="0">
                <a:latin typeface="+mn-ea"/>
                <a:ea typeface="+mn-ea"/>
              </a:rPr>
              <a:t>执行并导出</a:t>
            </a:r>
            <a:r>
              <a:rPr lang="en-US" altLang="zh-CN" sz="1400" b="1" dirty="0" smtClean="0">
                <a:latin typeface="+mn-ea"/>
                <a:ea typeface="+mn-ea"/>
              </a:rPr>
              <a:t>log</a:t>
            </a:r>
          </a:p>
          <a:p>
            <a:endParaRPr lang="en-US" altLang="zh-CN" sz="1400" b="1" dirty="0" smtClean="0">
              <a:latin typeface="+mn-ea"/>
              <a:ea typeface="+mn-ea"/>
            </a:endParaRPr>
          </a:p>
          <a:p>
            <a:r>
              <a:rPr lang="en-US" altLang="zh-CN" sz="1400" dirty="0" err="1">
                <a:latin typeface="+mn-ea"/>
                <a:ea typeface="+mn-ea"/>
              </a:rPr>
              <a:t>adb</a:t>
            </a:r>
            <a:r>
              <a:rPr lang="en-US" altLang="zh-CN" sz="1400" dirty="0">
                <a:latin typeface="+mn-ea"/>
                <a:ea typeface="+mn-ea"/>
              </a:rPr>
              <a:t> shell monkey -p </a:t>
            </a:r>
            <a:r>
              <a:rPr lang="en-US" altLang="zh-CN" sz="1400" dirty="0" smtClean="0">
                <a:latin typeface="+mn-ea"/>
                <a:ea typeface="+mn-ea"/>
              </a:rPr>
              <a:t>APP </a:t>
            </a:r>
            <a:r>
              <a:rPr lang="en-US" altLang="zh-CN" sz="1400" dirty="0">
                <a:latin typeface="+mn-ea"/>
                <a:ea typeface="+mn-ea"/>
              </a:rPr>
              <a:t>-s 500 --ignore-crashes --ignore-timeouts --monitor-native-crashes -v -v </a:t>
            </a:r>
            <a:r>
              <a:rPr lang="en-US" altLang="zh-CN" sz="1400" dirty="0" smtClean="0">
                <a:latin typeface="+mn-ea"/>
                <a:ea typeface="+mn-ea"/>
              </a:rPr>
              <a:t>10000 </a:t>
            </a:r>
            <a:r>
              <a:rPr lang="en-US" altLang="zh-CN" sz="1400" dirty="0">
                <a:latin typeface="+mn-ea"/>
                <a:ea typeface="+mn-ea"/>
              </a:rPr>
              <a:t>&gt;D:\</a:t>
            </a:r>
            <a:r>
              <a:rPr lang="en-US" altLang="zh-CN" sz="1400" dirty="0" smtClean="0">
                <a:latin typeface="+mn-ea"/>
                <a:ea typeface="+mn-ea"/>
              </a:rPr>
              <a:t>java_monkey_log.txt</a:t>
            </a:r>
          </a:p>
          <a:p>
            <a:endParaRPr lang="en-US" altLang="zh-CN" sz="1400" dirty="0">
              <a:latin typeface="+mn-ea"/>
              <a:ea typeface="+mn-ea"/>
            </a:endParaRPr>
          </a:p>
          <a:p>
            <a:r>
              <a:rPr lang="zh-CN" altLang="en-US" sz="1400" b="1" dirty="0"/>
              <a:t>说明</a:t>
            </a:r>
            <a:r>
              <a:rPr lang="zh-CN" altLang="en-US" sz="1400" b="1" dirty="0" smtClean="0"/>
              <a:t>：</a:t>
            </a:r>
            <a:r>
              <a:rPr lang="en-US" altLang="zh-CN" sz="1400" b="1" dirty="0">
                <a:latin typeface="+mn-ea"/>
              </a:rPr>
              <a:t> </a:t>
            </a:r>
            <a:endParaRPr lang="en-US" altLang="zh-CN" sz="1400" b="1" dirty="0" smtClean="0">
              <a:latin typeface="+mn-ea"/>
            </a:endParaRPr>
          </a:p>
          <a:p>
            <a:r>
              <a:rPr lang="en-US" altLang="zh-CN" sz="1400" dirty="0" smtClean="0">
                <a:latin typeface="+mn-ea"/>
              </a:rPr>
              <a:t>APP</a:t>
            </a:r>
            <a:r>
              <a:rPr lang="zh-CN" altLang="en-US" sz="1400" dirty="0"/>
              <a:t>为</a:t>
            </a:r>
            <a:r>
              <a:rPr lang="zh-CN" altLang="en-US" sz="1400" dirty="0" smtClean="0"/>
              <a:t>应用程序包名</a:t>
            </a:r>
            <a:r>
              <a:rPr lang="zh-CN" altLang="en-US" sz="1400" dirty="0"/>
              <a:t>；</a:t>
            </a:r>
          </a:p>
          <a:p>
            <a:r>
              <a:rPr lang="en-US" altLang="zh-CN" sz="1400" dirty="0" smtClean="0"/>
              <a:t>500</a:t>
            </a:r>
            <a:r>
              <a:rPr lang="zh-CN" altLang="en-US" sz="1400" dirty="0" smtClean="0"/>
              <a:t>为产生</a:t>
            </a:r>
            <a:r>
              <a:rPr lang="zh-CN" altLang="en-US" sz="1400" dirty="0"/>
              <a:t>时间的序列的种子</a:t>
            </a:r>
            <a:r>
              <a:rPr lang="zh-CN" altLang="en-US" sz="1400" dirty="0" smtClean="0"/>
              <a:t>值；</a:t>
            </a:r>
            <a:endParaRPr lang="en-US" altLang="zh-CN" sz="1400" dirty="0"/>
          </a:p>
          <a:p>
            <a:r>
              <a:rPr lang="zh-CN" altLang="en-US" sz="1400" dirty="0"/>
              <a:t>忽略程序</a:t>
            </a:r>
            <a:r>
              <a:rPr lang="zh-CN" altLang="en-US" sz="1400" dirty="0" smtClean="0"/>
              <a:t>崩溃；</a:t>
            </a:r>
            <a:endParaRPr lang="en-US" altLang="zh-CN" sz="1400" dirty="0" smtClean="0"/>
          </a:p>
          <a:p>
            <a:r>
              <a:rPr lang="zh-CN" altLang="en-US" sz="1400" dirty="0" smtClean="0"/>
              <a:t>忽略超时；</a:t>
            </a:r>
            <a:endParaRPr lang="en-US" altLang="zh-CN" sz="1400" dirty="0" smtClean="0"/>
          </a:p>
          <a:p>
            <a:r>
              <a:rPr lang="zh-CN" altLang="en-US" sz="1400" dirty="0" smtClean="0"/>
              <a:t>监视</a:t>
            </a:r>
            <a:r>
              <a:rPr lang="zh-CN" altLang="en-US" sz="1400" dirty="0"/>
              <a:t>本地程序</a:t>
            </a:r>
            <a:r>
              <a:rPr lang="zh-CN" altLang="en-US" sz="1400" dirty="0" smtClean="0"/>
              <a:t>崩溃；</a:t>
            </a:r>
            <a:endParaRPr lang="en-US" altLang="zh-CN" sz="1400" dirty="0" smtClean="0"/>
          </a:p>
          <a:p>
            <a:r>
              <a:rPr lang="zh-CN" altLang="en-US" sz="1400" dirty="0" smtClean="0"/>
              <a:t>详细</a:t>
            </a:r>
            <a:r>
              <a:rPr lang="zh-CN" altLang="en-US" sz="1400" dirty="0"/>
              <a:t>信息级别是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r>
              <a:rPr lang="zh-CN" altLang="en-US" sz="1400" dirty="0" smtClean="0"/>
              <a:t>产生</a:t>
            </a:r>
            <a:r>
              <a:rPr lang="en-US" altLang="zh-CN" sz="1400" dirty="0"/>
              <a:t>10000</a:t>
            </a:r>
            <a:r>
              <a:rPr lang="zh-CN" altLang="en-US" sz="1400" dirty="0"/>
              <a:t>个</a:t>
            </a:r>
            <a:r>
              <a:rPr lang="zh-CN" altLang="en-US" sz="1400" dirty="0" smtClean="0"/>
              <a:t>随机事件</a:t>
            </a:r>
            <a:endParaRPr lang="en-US" altLang="zh-CN" sz="1400" dirty="0" smtClean="0"/>
          </a:p>
          <a:p>
            <a:r>
              <a:rPr lang="zh-CN" altLang="en-US" sz="1400" dirty="0" smtClean="0"/>
              <a:t>导出日志</a:t>
            </a:r>
            <a:r>
              <a:rPr lang="en-US" altLang="zh-CN" sz="1400" dirty="0">
                <a:latin typeface="+mn-ea"/>
              </a:rPr>
              <a:t>D:\java_monkey_log.txt</a:t>
            </a:r>
            <a:endParaRPr lang="zh-CN" altLang="en-US" sz="1400" dirty="0"/>
          </a:p>
        </p:txBody>
      </p:sp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4355982" y="987618"/>
            <a:ext cx="4392366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 smtClean="0">
                <a:latin typeface="+mn-ea"/>
                <a:ea typeface="+mn-ea"/>
              </a:rPr>
              <a:t>Monkey</a:t>
            </a:r>
            <a:r>
              <a:rPr lang="zh-CN" altLang="en-US" sz="1400" b="1" dirty="0" smtClean="0">
                <a:latin typeface="+mn-ea"/>
                <a:ea typeface="+mn-ea"/>
              </a:rPr>
              <a:t>分析</a:t>
            </a:r>
            <a:r>
              <a:rPr lang="en-US" altLang="zh-CN" sz="1400" b="1" dirty="0" smtClean="0">
                <a:latin typeface="+mn-ea"/>
                <a:ea typeface="+mn-ea"/>
              </a:rPr>
              <a:t>log</a:t>
            </a:r>
            <a:r>
              <a:rPr lang="zh-CN" altLang="en-US" sz="1400" b="1" dirty="0" smtClean="0">
                <a:latin typeface="+mn-ea"/>
                <a:ea typeface="+mn-ea"/>
              </a:rPr>
              <a:t>日志</a:t>
            </a:r>
            <a:endParaRPr lang="en-US" altLang="zh-CN" sz="1400" b="1" dirty="0" smtClean="0">
              <a:latin typeface="+mn-ea"/>
              <a:ea typeface="+mn-ea"/>
            </a:endParaRPr>
          </a:p>
          <a:p>
            <a:endParaRPr lang="en-US" altLang="zh-CN" sz="1400" b="1" dirty="0" smtClean="0">
              <a:latin typeface="+mn-ea"/>
              <a:ea typeface="+mn-ea"/>
            </a:endParaRPr>
          </a:p>
          <a:p>
            <a:r>
              <a:rPr lang="zh-CN" altLang="en-US" sz="1400" b="1" dirty="0" smtClean="0">
                <a:latin typeface="+mn-ea"/>
                <a:ea typeface="+mn-ea"/>
              </a:rPr>
              <a:t>初步</a:t>
            </a:r>
            <a:r>
              <a:rPr lang="zh-CN" altLang="en-US" sz="1400" b="1" dirty="0">
                <a:latin typeface="+mn-ea"/>
                <a:ea typeface="+mn-ea"/>
              </a:rPr>
              <a:t>分析方法</a:t>
            </a:r>
            <a:r>
              <a:rPr lang="zh-CN" altLang="en-US" sz="1400" b="1" dirty="0" smtClean="0">
                <a:latin typeface="+mn-ea"/>
                <a:ea typeface="+mn-ea"/>
              </a:rPr>
              <a:t>：</a:t>
            </a:r>
            <a:endParaRPr lang="zh-CN" altLang="en-US" sz="1400" b="1" dirty="0">
              <a:latin typeface="+mn-ea"/>
              <a:ea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latin typeface="+mn-ea"/>
                <a:ea typeface="+mn-ea"/>
              </a:rPr>
              <a:t>找到</a:t>
            </a:r>
            <a:r>
              <a:rPr lang="zh-CN" altLang="en-US" sz="1400" dirty="0">
                <a:latin typeface="+mn-ea"/>
                <a:ea typeface="+mn-ea"/>
              </a:rPr>
              <a:t>是</a:t>
            </a:r>
            <a:r>
              <a:rPr lang="en-US" altLang="zh-CN" sz="1400" dirty="0">
                <a:latin typeface="+mn-ea"/>
                <a:ea typeface="+mn-ea"/>
              </a:rPr>
              <a:t>monkey</a:t>
            </a:r>
            <a:r>
              <a:rPr lang="zh-CN" altLang="en-US" sz="1400" dirty="0">
                <a:latin typeface="+mn-ea"/>
                <a:ea typeface="+mn-ea"/>
              </a:rPr>
              <a:t>里面的哪个地方出现</a:t>
            </a:r>
            <a:r>
              <a:rPr lang="zh-CN" altLang="en-US" sz="1400" dirty="0" smtClean="0">
                <a:latin typeface="+mn-ea"/>
                <a:ea typeface="+mn-ea"/>
              </a:rPr>
              <a:t>错误</a:t>
            </a:r>
            <a:endParaRPr lang="zh-CN" altLang="en-US" sz="1400" dirty="0">
              <a:latin typeface="+mn-ea"/>
              <a:ea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latin typeface="+mn-ea"/>
                <a:ea typeface="+mn-ea"/>
              </a:rPr>
              <a:t>查看</a:t>
            </a:r>
            <a:r>
              <a:rPr lang="en-US" altLang="zh-CN" sz="1400" dirty="0">
                <a:latin typeface="+mn-ea"/>
                <a:ea typeface="+mn-ea"/>
              </a:rPr>
              <a:t>monkey</a:t>
            </a:r>
            <a:r>
              <a:rPr lang="zh-CN" altLang="en-US" sz="1400" dirty="0">
                <a:latin typeface="+mn-ea"/>
                <a:ea typeface="+mn-ea"/>
              </a:rPr>
              <a:t>里面出错前的一些事件动作，并手动执行该</a:t>
            </a:r>
            <a:r>
              <a:rPr lang="zh-CN" altLang="en-US" sz="1400" dirty="0" smtClean="0">
                <a:latin typeface="+mn-ea"/>
                <a:ea typeface="+mn-ea"/>
              </a:rPr>
              <a:t>动作</a:t>
            </a:r>
            <a:endParaRPr lang="zh-CN" altLang="en-US" sz="1400" dirty="0">
              <a:latin typeface="+mn-ea"/>
              <a:ea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latin typeface="+mn-ea"/>
                <a:ea typeface="+mn-ea"/>
              </a:rPr>
              <a:t>若</a:t>
            </a:r>
            <a:r>
              <a:rPr lang="zh-CN" altLang="en-US" sz="1400" dirty="0">
                <a:latin typeface="+mn-ea"/>
                <a:ea typeface="+mn-ea"/>
              </a:rPr>
              <a:t>以上步骤还不能找到，可以使用之前执行</a:t>
            </a:r>
            <a:r>
              <a:rPr lang="en-US" altLang="zh-CN" sz="1400" dirty="0">
                <a:latin typeface="+mn-ea"/>
                <a:ea typeface="+mn-ea"/>
              </a:rPr>
              <a:t>monkey</a:t>
            </a:r>
            <a:r>
              <a:rPr lang="zh-CN" altLang="en-US" sz="1400" dirty="0">
                <a:latin typeface="+mn-ea"/>
                <a:ea typeface="+mn-ea"/>
              </a:rPr>
              <a:t>命令，再执行一遍，注意使用的</a:t>
            </a:r>
            <a:r>
              <a:rPr lang="en-US" altLang="zh-CN" sz="1400" dirty="0">
                <a:latin typeface="+mn-ea"/>
                <a:ea typeface="+mn-ea"/>
              </a:rPr>
              <a:t>seed</a:t>
            </a:r>
            <a:r>
              <a:rPr lang="zh-CN" altLang="en-US" sz="1400" dirty="0">
                <a:latin typeface="+mn-ea"/>
                <a:ea typeface="+mn-ea"/>
              </a:rPr>
              <a:t>值要</a:t>
            </a:r>
            <a:r>
              <a:rPr lang="zh-CN" altLang="en-US" sz="1400" dirty="0" smtClean="0">
                <a:latin typeface="+mn-ea"/>
                <a:ea typeface="+mn-ea"/>
              </a:rPr>
              <a:t>一样</a:t>
            </a:r>
            <a:endParaRPr lang="en-US" altLang="zh-CN" sz="1400" dirty="0" smtClean="0">
              <a:latin typeface="+mn-ea"/>
              <a:ea typeface="+mn-ea"/>
            </a:endParaRPr>
          </a:p>
          <a:p>
            <a:endParaRPr lang="zh-CN" altLang="en-US" sz="1400" dirty="0">
              <a:latin typeface="+mn-ea"/>
              <a:ea typeface="+mn-ea"/>
            </a:endParaRPr>
          </a:p>
          <a:p>
            <a:r>
              <a:rPr lang="zh-CN" altLang="en-US" sz="1400" b="1" dirty="0">
                <a:latin typeface="+mn-ea"/>
                <a:ea typeface="+mn-ea"/>
              </a:rPr>
              <a:t>测试结果分析</a:t>
            </a:r>
            <a:r>
              <a:rPr lang="zh-CN" altLang="en-US" sz="1400" b="1" dirty="0" smtClean="0">
                <a:latin typeface="+mn-ea"/>
                <a:ea typeface="+mn-ea"/>
              </a:rPr>
              <a:t>：</a:t>
            </a:r>
            <a:endParaRPr lang="zh-CN" altLang="en-US" sz="1400" b="1" dirty="0">
              <a:latin typeface="+mn-ea"/>
              <a:ea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smtClean="0">
                <a:latin typeface="+mn-ea"/>
                <a:ea typeface="+mn-ea"/>
              </a:rPr>
              <a:t>ANR</a:t>
            </a:r>
            <a:r>
              <a:rPr lang="zh-CN" altLang="en-US" sz="1400" dirty="0">
                <a:latin typeface="+mn-ea"/>
                <a:ea typeface="+mn-ea"/>
              </a:rPr>
              <a:t>问题（程序无响应）：在日志中搜索“</a:t>
            </a:r>
            <a:r>
              <a:rPr lang="en-US" altLang="zh-CN" sz="1400" dirty="0">
                <a:latin typeface="+mn-ea"/>
                <a:ea typeface="+mn-ea"/>
              </a:rPr>
              <a:t>ANR"(application no response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endParaRPr lang="en-US" altLang="zh-CN" sz="1400" dirty="0">
              <a:latin typeface="+mn-ea"/>
              <a:ea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latin typeface="+mn-ea"/>
                <a:ea typeface="+mn-ea"/>
              </a:rPr>
              <a:t>闪</a:t>
            </a:r>
            <a:r>
              <a:rPr lang="zh-CN" altLang="en-US" sz="1400" dirty="0">
                <a:latin typeface="+mn-ea"/>
                <a:ea typeface="+mn-ea"/>
              </a:rPr>
              <a:t>退问题：在日志中搜索</a:t>
            </a:r>
            <a:r>
              <a:rPr lang="en-US" altLang="zh-CN" sz="1400" dirty="0">
                <a:latin typeface="+mn-ea"/>
                <a:ea typeface="+mn-ea"/>
              </a:rPr>
              <a:t>"crash</a:t>
            </a:r>
            <a:r>
              <a:rPr lang="en-US" altLang="zh-CN" sz="1400" dirty="0" smtClean="0">
                <a:latin typeface="+mn-ea"/>
                <a:ea typeface="+mn-ea"/>
              </a:rPr>
              <a:t>"</a:t>
            </a:r>
            <a:endParaRPr lang="en-US" altLang="zh-CN" sz="1400" dirty="0">
              <a:latin typeface="+mn-ea"/>
              <a:ea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latin typeface="+mn-ea"/>
                <a:ea typeface="+mn-ea"/>
              </a:rPr>
              <a:t>异常</a:t>
            </a:r>
            <a:r>
              <a:rPr lang="zh-CN" altLang="en-US" sz="1400" dirty="0">
                <a:latin typeface="+mn-ea"/>
                <a:ea typeface="+mn-ea"/>
              </a:rPr>
              <a:t>：搜索</a:t>
            </a:r>
            <a:r>
              <a:rPr lang="en-US" altLang="zh-CN" sz="1400" dirty="0">
                <a:latin typeface="+mn-ea"/>
                <a:ea typeface="+mn-ea"/>
              </a:rPr>
              <a:t>"exception</a:t>
            </a:r>
            <a:r>
              <a:rPr lang="en-US" altLang="zh-CN" sz="1400" dirty="0" smtClean="0">
                <a:latin typeface="+mn-ea"/>
                <a:ea typeface="+mn-ea"/>
              </a:rPr>
              <a:t>"</a:t>
            </a:r>
            <a:endParaRPr lang="en-US" altLang="zh-CN" sz="1400" dirty="0">
              <a:latin typeface="+mn-ea"/>
              <a:ea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latin typeface="+mn-ea"/>
                <a:ea typeface="+mn-ea"/>
              </a:rPr>
              <a:t>强制</a:t>
            </a:r>
            <a:r>
              <a:rPr lang="zh-CN" altLang="en-US" sz="1400" dirty="0">
                <a:latin typeface="+mn-ea"/>
                <a:ea typeface="+mn-ea"/>
              </a:rPr>
              <a:t>退出：搜索</a:t>
            </a:r>
            <a:r>
              <a:rPr lang="en-US" altLang="zh-CN" sz="1400" dirty="0">
                <a:latin typeface="+mn-ea"/>
                <a:ea typeface="+mn-ea"/>
              </a:rPr>
              <a:t>"force closed"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8676403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4" descr="2457331_082944614000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6750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38915" name="TextBox 56"/>
          <p:cNvSpPr>
            <a:spLocks noChangeArrowheads="1"/>
          </p:cNvSpPr>
          <p:nvPr/>
        </p:nvSpPr>
        <p:spPr bwMode="auto">
          <a:xfrm rot="-240000">
            <a:off x="3873500" y="2230438"/>
            <a:ext cx="3213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</a:t>
            </a:r>
            <a:r>
              <a:rPr lang="zh-CN" altLang="en-US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  <a:endParaRPr lang="en-US" altLang="zh-CN" sz="40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638987"/>
            <a:ext cx="9144000" cy="1148781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文本框 2"/>
          <p:cNvSpPr>
            <a:spLocks noChangeArrowheads="1"/>
          </p:cNvSpPr>
          <p:nvPr/>
        </p:nvSpPr>
        <p:spPr bwMode="auto">
          <a:xfrm>
            <a:off x="1352550" y="1951724"/>
            <a:ext cx="16779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第一部分</a:t>
            </a:r>
            <a:endParaRPr lang="zh-CN" altLang="en-US" dirty="0"/>
          </a:p>
        </p:txBody>
      </p:sp>
      <p:sp>
        <p:nvSpPr>
          <p:cNvPr id="15" name="文本框 2"/>
          <p:cNvSpPr>
            <a:spLocks noChangeArrowheads="1"/>
          </p:cNvSpPr>
          <p:nvPr/>
        </p:nvSpPr>
        <p:spPr bwMode="auto">
          <a:xfrm>
            <a:off x="3419904" y="1951724"/>
            <a:ext cx="3259547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自动化测试简介</a:t>
            </a:r>
            <a:endParaRPr lang="zh-CN" altLang="en-US" dirty="0"/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6"/>
          <p:cNvGrpSpPr>
            <a:grpSpLocks/>
          </p:cNvGrpSpPr>
          <p:nvPr/>
        </p:nvGrpSpPr>
        <p:grpSpPr bwMode="auto">
          <a:xfrm>
            <a:off x="1259724" y="843606"/>
            <a:ext cx="6697159" cy="1656500"/>
            <a:chOff x="0" y="0"/>
            <a:chExt cx="7162269" cy="1195786"/>
          </a:xfrm>
        </p:grpSpPr>
        <p:sp>
          <p:nvSpPr>
            <p:cNvPr id="5137" name="矩形 17"/>
            <p:cNvSpPr>
              <a:spLocks noChangeArrowheads="1"/>
            </p:cNvSpPr>
            <p:nvPr/>
          </p:nvSpPr>
          <p:spPr bwMode="auto">
            <a:xfrm>
              <a:off x="0" y="295972"/>
              <a:ext cx="7162269" cy="899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+mn-ea"/>
                  <a:ea typeface="+mn-ea"/>
                </a:rPr>
                <a:t>首先，我们引用来自</a:t>
              </a:r>
              <a:r>
                <a:rPr lang="en-US" altLang="zh-CN" sz="1200" dirty="0">
                  <a:latin typeface="+mn-ea"/>
                  <a:ea typeface="+mn-ea"/>
                </a:rPr>
                <a:t>Monkey</a:t>
              </a:r>
              <a:r>
                <a:rPr lang="zh-CN" altLang="en-US" sz="1200" dirty="0">
                  <a:latin typeface="+mn-ea"/>
                  <a:ea typeface="+mn-ea"/>
                </a:rPr>
                <a:t>大神对的定义：</a:t>
              </a:r>
              <a:r>
                <a:rPr lang="en-US" altLang="zh-CN" sz="1200" dirty="0">
                  <a:latin typeface="+mn-ea"/>
                  <a:ea typeface="+mn-ea"/>
                </a:rPr>
                <a:t>UI</a:t>
              </a:r>
              <a:r>
                <a:rPr lang="zh-CN" altLang="en-US" sz="1200" dirty="0">
                  <a:latin typeface="+mn-ea"/>
                  <a:ea typeface="+mn-ea"/>
                </a:rPr>
                <a:t>自动化包括界面层面（控件，元素，位置，显示等的识别）以及功能交互层面（往往是</a:t>
              </a:r>
              <a:r>
                <a:rPr lang="zh-CN" altLang="en-US" sz="1200" b="1" dirty="0">
                  <a:solidFill>
                    <a:srgbClr val="0070C0"/>
                  </a:solidFill>
                  <a:latin typeface="+mn-ea"/>
                  <a:ea typeface="+mn-ea"/>
                </a:rPr>
                <a:t>通过代码或者测试框架来模拟真实用户的操作</a:t>
              </a:r>
              <a:r>
                <a:rPr lang="zh-CN" altLang="en-US" sz="1200" dirty="0">
                  <a:latin typeface="+mn-ea"/>
                  <a:ea typeface="+mn-ea"/>
                </a:rPr>
                <a:t>）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+mn-ea"/>
                  <a:ea typeface="+mn-ea"/>
                </a:rPr>
                <a:t>从个人的理解来看，</a:t>
              </a:r>
              <a:r>
                <a:rPr lang="en-US" altLang="zh-CN" sz="1200" dirty="0">
                  <a:latin typeface="+mn-ea"/>
                  <a:ea typeface="+mn-ea"/>
                </a:rPr>
                <a:t>UI</a:t>
              </a:r>
              <a:r>
                <a:rPr lang="zh-CN" altLang="en-US" sz="1200" dirty="0">
                  <a:latin typeface="+mn-ea"/>
                  <a:ea typeface="+mn-ea"/>
                </a:rPr>
                <a:t>自动化是通过工具或者脚本语言将测试过程模拟出来，并重复执行，用以验证功能是否正确的过程</a:t>
              </a:r>
              <a:r>
                <a:rPr lang="zh-CN" altLang="en-US" sz="1400" dirty="0" smtClean="0">
                  <a:latin typeface="+mn-ea"/>
                  <a:ea typeface="+mn-ea"/>
                </a:rPr>
                <a:t>。</a:t>
              </a:r>
              <a:endParaRPr lang="zh-CN" altLang="en-US" sz="14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138" name="矩形 18"/>
            <p:cNvSpPr>
              <a:spLocks noChangeArrowheads="1"/>
            </p:cNvSpPr>
            <p:nvPr/>
          </p:nvSpPr>
          <p:spPr bwMode="auto">
            <a:xfrm>
              <a:off x="8761" y="0"/>
              <a:ext cx="1753988" cy="31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什么</a:t>
              </a: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是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UI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自动化？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0409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自动化测试简介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9" name="组合 16"/>
          <p:cNvGrpSpPr>
            <a:grpSpLocks/>
          </p:cNvGrpSpPr>
          <p:nvPr/>
        </p:nvGrpSpPr>
        <p:grpSpPr bwMode="auto">
          <a:xfrm>
            <a:off x="1260325" y="2571750"/>
            <a:ext cx="6696558" cy="2164330"/>
            <a:chOff x="0" y="0"/>
            <a:chExt cx="7162269" cy="1562376"/>
          </a:xfrm>
        </p:grpSpPr>
        <p:sp>
          <p:nvSpPr>
            <p:cNvPr id="10" name="矩形 17"/>
            <p:cNvSpPr>
              <a:spLocks noChangeArrowheads="1"/>
            </p:cNvSpPr>
            <p:nvPr/>
          </p:nvSpPr>
          <p:spPr bwMode="auto">
            <a:xfrm>
              <a:off x="0" y="295972"/>
              <a:ext cx="7162269" cy="1266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+mn-ea"/>
                  <a:ea typeface="+mn-ea"/>
                </a:rPr>
                <a:t>对于移动</a:t>
              </a:r>
              <a:r>
                <a:rPr lang="en-US" altLang="zh-CN" sz="1200" dirty="0">
                  <a:latin typeface="+mn-ea"/>
                  <a:ea typeface="+mn-ea"/>
                </a:rPr>
                <a:t>app</a:t>
              </a:r>
              <a:r>
                <a:rPr lang="zh-CN" altLang="en-US" sz="1200" dirty="0">
                  <a:latin typeface="+mn-ea"/>
                  <a:ea typeface="+mn-ea"/>
                </a:rPr>
                <a:t>而言，很多公司都采用敏捷开发的模式，因此测试也必须</a:t>
              </a:r>
              <a:r>
                <a:rPr lang="zh-CN" altLang="en-US" sz="1200" b="1" dirty="0">
                  <a:latin typeface="+mn-ea"/>
                  <a:ea typeface="+mn-ea"/>
                </a:rPr>
                <a:t>敏捷测试</a:t>
              </a:r>
              <a:r>
                <a:rPr lang="zh-CN" altLang="en-US" sz="1200" dirty="0">
                  <a:latin typeface="+mn-ea"/>
                  <a:ea typeface="+mn-ea"/>
                </a:rPr>
                <a:t>，每个迭代的周期非常短，经常要对原有功能进行回归测试，增加大量重复人力成本。引入</a:t>
              </a:r>
              <a:r>
                <a:rPr lang="en-US" altLang="zh-CN" sz="1200" dirty="0">
                  <a:latin typeface="+mn-ea"/>
                  <a:ea typeface="+mn-ea"/>
                </a:rPr>
                <a:t>UI</a:t>
              </a:r>
              <a:r>
                <a:rPr lang="zh-CN" altLang="en-US" sz="1200" dirty="0">
                  <a:latin typeface="+mn-ea"/>
                  <a:ea typeface="+mn-ea"/>
                </a:rPr>
                <a:t>自动化测试可以用来</a:t>
              </a:r>
              <a:r>
                <a:rPr lang="zh-CN" altLang="en-US" sz="1200" b="1" dirty="0">
                  <a:solidFill>
                    <a:srgbClr val="0070C0"/>
                  </a:solidFill>
                  <a:latin typeface="+mn-ea"/>
                  <a:ea typeface="+mn-ea"/>
                </a:rPr>
                <a:t>快速回归测试</a:t>
              </a:r>
              <a:r>
                <a:rPr lang="en-US" altLang="zh-CN" sz="1200" b="1" dirty="0">
                  <a:solidFill>
                    <a:srgbClr val="0070C0"/>
                  </a:solidFill>
                  <a:latin typeface="+mn-ea"/>
                  <a:ea typeface="+mn-ea"/>
                </a:rPr>
                <a:t>app</a:t>
              </a:r>
              <a:r>
                <a:rPr lang="zh-CN" altLang="en-US" sz="1200" b="1" dirty="0">
                  <a:solidFill>
                    <a:srgbClr val="0070C0"/>
                  </a:solidFill>
                  <a:latin typeface="+mn-ea"/>
                  <a:ea typeface="+mn-ea"/>
                </a:rPr>
                <a:t>原有功能</a:t>
              </a:r>
              <a:r>
                <a:rPr lang="zh-CN" altLang="en-US" sz="1200" dirty="0">
                  <a:latin typeface="+mn-ea"/>
                  <a:ea typeface="+mn-ea"/>
                </a:rPr>
                <a:t>，测试人员只需要关注新功能的测试。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+mn-ea"/>
                  <a:ea typeface="+mn-ea"/>
                </a:rPr>
                <a:t>移动端</a:t>
              </a:r>
              <a:r>
                <a:rPr lang="en-US" altLang="zh-CN" sz="1200" dirty="0">
                  <a:latin typeface="+mn-ea"/>
                  <a:ea typeface="+mn-ea"/>
                </a:rPr>
                <a:t>App</a:t>
              </a:r>
              <a:r>
                <a:rPr lang="zh-CN" altLang="en-US" sz="1200" dirty="0">
                  <a:latin typeface="+mn-ea"/>
                  <a:ea typeface="+mn-ea"/>
                </a:rPr>
                <a:t>的测试用例大部分是</a:t>
              </a:r>
              <a:r>
                <a:rPr lang="zh-CN" altLang="en-US" sz="1200" b="1" dirty="0">
                  <a:latin typeface="+mn-ea"/>
                  <a:ea typeface="+mn-ea"/>
                </a:rPr>
                <a:t>功能验证</a:t>
              </a:r>
              <a:r>
                <a:rPr lang="zh-CN" altLang="en-US" sz="1200" dirty="0">
                  <a:latin typeface="+mn-ea"/>
                  <a:ea typeface="+mn-ea"/>
                </a:rPr>
                <a:t>相关的用例，通过</a:t>
              </a:r>
              <a:r>
                <a:rPr lang="en-US" altLang="zh-CN" sz="1200" dirty="0">
                  <a:latin typeface="+mn-ea"/>
                  <a:ea typeface="+mn-ea"/>
                </a:rPr>
                <a:t>UI</a:t>
              </a:r>
              <a:r>
                <a:rPr lang="zh-CN" altLang="en-US" sz="1200" dirty="0">
                  <a:latin typeface="+mn-ea"/>
                  <a:ea typeface="+mn-ea"/>
                </a:rPr>
                <a:t>操作即可验证，这就为</a:t>
              </a:r>
              <a:r>
                <a:rPr lang="en-US" altLang="zh-CN" sz="1200" dirty="0">
                  <a:latin typeface="+mn-ea"/>
                  <a:ea typeface="+mn-ea"/>
                </a:rPr>
                <a:t>UI</a:t>
              </a:r>
              <a:r>
                <a:rPr lang="zh-CN" altLang="en-US" sz="1200" dirty="0">
                  <a:latin typeface="+mn-ea"/>
                  <a:ea typeface="+mn-ea"/>
                </a:rPr>
                <a:t>自动化提供了便利条件。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+mn-ea"/>
                  <a:ea typeface="+mn-ea"/>
                </a:rPr>
                <a:t>测试重复度高，执行效率低，通过</a:t>
              </a:r>
              <a:r>
                <a:rPr lang="en-US" altLang="zh-CN" sz="1200" dirty="0">
                  <a:latin typeface="+mn-ea"/>
                  <a:ea typeface="+mn-ea"/>
                </a:rPr>
                <a:t>UI</a:t>
              </a:r>
              <a:r>
                <a:rPr lang="zh-CN" altLang="en-US" sz="1200" dirty="0">
                  <a:latin typeface="+mn-ea"/>
                  <a:ea typeface="+mn-ea"/>
                </a:rPr>
                <a:t>自动化可以快速</a:t>
              </a:r>
              <a:r>
                <a:rPr lang="zh-CN" altLang="en-US" sz="1200" b="1" dirty="0">
                  <a:latin typeface="+mn-ea"/>
                  <a:ea typeface="+mn-ea"/>
                </a:rPr>
                <a:t>重复执行</a:t>
              </a:r>
              <a:r>
                <a:rPr lang="zh-CN" altLang="en-US" sz="1200" dirty="0">
                  <a:latin typeface="+mn-ea"/>
                  <a:ea typeface="+mn-ea"/>
                </a:rPr>
                <a:t>，达到提高测试效率的目的。</a:t>
              </a:r>
              <a:endParaRPr lang="zh-CN" altLang="en-US" sz="1200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8"/>
            <p:cNvSpPr>
              <a:spLocks noChangeArrowheads="1"/>
            </p:cNvSpPr>
            <p:nvPr/>
          </p:nvSpPr>
          <p:spPr bwMode="auto">
            <a:xfrm>
              <a:off x="8761" y="0"/>
              <a:ext cx="2538166" cy="24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为什么</a:t>
              </a: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要做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UI</a:t>
              </a: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自动化测试？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93890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7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7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矩形 18"/>
          <p:cNvSpPr>
            <a:spLocks noChangeArrowheads="1"/>
          </p:cNvSpPr>
          <p:nvPr/>
        </p:nvSpPr>
        <p:spPr bwMode="auto">
          <a:xfrm>
            <a:off x="3032075" y="721070"/>
            <a:ext cx="2836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常用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自动化测试工具对比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20409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自动化测试简介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18" y="1275642"/>
            <a:ext cx="6711650" cy="33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9919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0" y="1638987"/>
            <a:ext cx="9144000" cy="1148781"/>
          </a:xfrm>
          <a:prstGeom prst="rect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文本框 2"/>
          <p:cNvSpPr>
            <a:spLocks noChangeArrowheads="1"/>
          </p:cNvSpPr>
          <p:nvPr/>
        </p:nvSpPr>
        <p:spPr bwMode="auto">
          <a:xfrm>
            <a:off x="1352550" y="1951724"/>
            <a:ext cx="1680588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第二部分</a:t>
            </a:r>
            <a:endParaRPr lang="zh-CN" altLang="en-US" dirty="0"/>
          </a:p>
        </p:txBody>
      </p:sp>
      <p:sp>
        <p:nvSpPr>
          <p:cNvPr id="15" name="文本框 2"/>
          <p:cNvSpPr>
            <a:spLocks noChangeArrowheads="1"/>
          </p:cNvSpPr>
          <p:nvPr/>
        </p:nvSpPr>
        <p:spPr bwMode="auto">
          <a:xfrm>
            <a:off x="3419904" y="1951724"/>
            <a:ext cx="3132909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STF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云测平台搭建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387022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19591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STF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云测平台搭建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" name="矩形 18"/>
          <p:cNvSpPr>
            <a:spLocks noChangeArrowheads="1"/>
          </p:cNvSpPr>
          <p:nvPr/>
        </p:nvSpPr>
        <p:spPr bwMode="auto">
          <a:xfrm>
            <a:off x="620839" y="699594"/>
            <a:ext cx="2170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什么是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STF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云测平台？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611670" y="987618"/>
            <a:ext cx="7496175" cy="6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+mn-ea"/>
                <a:ea typeface="+mn-ea"/>
              </a:rPr>
              <a:t>STF</a:t>
            </a:r>
            <a:r>
              <a:rPr lang="zh-CN" altLang="en-US" sz="1400" dirty="0" smtClean="0">
                <a:latin typeface="+mn-ea"/>
                <a:ea typeface="+mn-ea"/>
              </a:rPr>
              <a:t>（</a:t>
            </a:r>
            <a:r>
              <a:rPr lang="en-US" altLang="zh-CN" sz="1400" dirty="0" smtClean="0">
                <a:latin typeface="+mn-ea"/>
                <a:ea typeface="+mn-ea"/>
              </a:rPr>
              <a:t>Smartphone </a:t>
            </a:r>
            <a:r>
              <a:rPr lang="en-US" altLang="zh-CN" sz="1400" dirty="0">
                <a:latin typeface="+mn-ea"/>
                <a:ea typeface="+mn-ea"/>
              </a:rPr>
              <a:t>Test Farm</a:t>
            </a:r>
            <a:r>
              <a:rPr lang="zh-CN" altLang="en-US" sz="1400" dirty="0">
                <a:latin typeface="+mn-ea"/>
                <a:ea typeface="+mn-ea"/>
              </a:rPr>
              <a:t>）是一个 </a:t>
            </a:r>
            <a:r>
              <a:rPr lang="en-US" altLang="zh-CN" sz="1400" dirty="0">
                <a:latin typeface="+mn-ea"/>
                <a:ea typeface="+mn-ea"/>
              </a:rPr>
              <a:t>Web </a:t>
            </a:r>
            <a:r>
              <a:rPr lang="zh-CN" altLang="en-US" sz="1400" dirty="0">
                <a:latin typeface="+mn-ea"/>
                <a:ea typeface="+mn-ea"/>
              </a:rPr>
              <a:t>应用程序，用于从舒适的浏览器远程调试智能手机，智能手表和其他小工具</a:t>
            </a:r>
            <a:r>
              <a:rPr lang="zh-CN" altLang="en-US" sz="1400" dirty="0" smtClean="0">
                <a:latin typeface="+mn-ea"/>
                <a:ea typeface="+mn-ea"/>
              </a:rPr>
              <a:t>。</a:t>
            </a:r>
            <a:endParaRPr lang="zh-CN" altLang="en-US" sz="1400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2" y="2571750"/>
            <a:ext cx="2201736" cy="14401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314" y="1707678"/>
            <a:ext cx="6267490" cy="333227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 bwMode="auto">
          <a:xfrm>
            <a:off x="2339814" y="3157795"/>
            <a:ext cx="361494" cy="21601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41271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TextBox 108"/>
          <p:cNvSpPr>
            <a:spLocks noChangeArrowheads="1"/>
          </p:cNvSpPr>
          <p:nvPr/>
        </p:nvSpPr>
        <p:spPr bwMode="auto">
          <a:xfrm>
            <a:off x="539750" y="266700"/>
            <a:ext cx="19591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STF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云测平台搭建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74" name="组合 29"/>
          <p:cNvGrpSpPr>
            <a:grpSpLocks/>
          </p:cNvGrpSpPr>
          <p:nvPr/>
        </p:nvGrpSpPr>
        <p:grpSpPr bwMode="auto">
          <a:xfrm>
            <a:off x="107950" y="244475"/>
            <a:ext cx="358775" cy="360363"/>
            <a:chOff x="0" y="0"/>
            <a:chExt cx="302558" cy="314067"/>
          </a:xfrm>
        </p:grpSpPr>
        <p:sp>
          <p:nvSpPr>
            <p:cNvPr id="5129" name="矩形 30"/>
            <p:cNvSpPr>
              <a:spLocks noChangeArrowheads="1"/>
            </p:cNvSpPr>
            <p:nvPr/>
          </p:nvSpPr>
          <p:spPr bwMode="auto">
            <a:xfrm>
              <a:off x="0" y="0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矩形 31"/>
            <p:cNvSpPr>
              <a:spLocks noChangeArrowheads="1"/>
            </p:cNvSpPr>
            <p:nvPr/>
          </p:nvSpPr>
          <p:spPr bwMode="auto">
            <a:xfrm>
              <a:off x="122558" y="134067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" name="矩形 18"/>
          <p:cNvSpPr>
            <a:spLocks noChangeArrowheads="1"/>
          </p:cNvSpPr>
          <p:nvPr/>
        </p:nvSpPr>
        <p:spPr bwMode="auto">
          <a:xfrm>
            <a:off x="3472073" y="779049"/>
            <a:ext cx="19639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STF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云测平台架构图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0" y="1260620"/>
            <a:ext cx="8330268" cy="366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1024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 tmFilter="0,0; .5, 1; 1, 1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3" grpId="0" bldLvl="0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1366</TotalTime>
  <Pages>0</Pages>
  <Words>1796</Words>
  <Characters>0</Characters>
  <Application>Microsoft Office PowerPoint</Application>
  <DocSecurity>0</DocSecurity>
  <PresentationFormat>全屏显示(16:9)</PresentationFormat>
  <Lines>0</Lines>
  <Paragraphs>246</Paragraphs>
  <Slides>32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宋体</vt:lpstr>
      <vt:lpstr>微软雅黑</vt:lpstr>
      <vt:lpstr>Arial</vt:lpstr>
      <vt:lpstr>Calibri</vt:lpstr>
      <vt:lpstr>Office 主题​​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岳静</dc:creator>
  <cp:lastModifiedBy>岳静</cp:lastModifiedBy>
  <cp:revision>126</cp:revision>
  <dcterms:created xsi:type="dcterms:W3CDTF">2014-09-01T11:16:00Z</dcterms:created>
  <dcterms:modified xsi:type="dcterms:W3CDTF">2020-10-23T10:01:42Z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2052-9.1.0.5218</vt:lpwstr>
  </property>
</Properties>
</file>